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4630400" cy="8229600"/>
  <p:notesSz cx="8229600" cy="14630400"/>
  <p:embeddedFontLst>
    <p:embeddedFont>
      <p:font typeface="Open Sans" panose="020B0604020202020204" charset="0"/>
      <p:regular r:id="rId12"/>
    </p:embeddedFont>
    <p:embeddedFont>
      <p:font typeface="Bitter Medium" panose="020B0604020202020204" charset="-18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67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B6EGXlXcok?si=KwJhd3vtBWRAuepA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44084"/>
            <a:ext cx="7556421" cy="293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700"/>
              </a:lnSpc>
              <a:buNone/>
            </a:pPr>
            <a:r>
              <a:rPr lang="en-US" sz="6150" kern="0" spc="-185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Kleszcze - groźne pasożyty naszego otoczenia</a:t>
            </a:r>
            <a:endParaRPr lang="en-US" sz="6150" dirty="0"/>
          </a:p>
        </p:txBody>
      </p:sp>
      <p:sp>
        <p:nvSpPr>
          <p:cNvPr id="4" name="Text 1"/>
          <p:cNvSpPr/>
          <p:nvPr/>
        </p:nvSpPr>
        <p:spPr>
          <a:xfrm>
            <a:off x="6280190" y="4518898"/>
            <a:ext cx="7556421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Kleszcze to małe, krwiopijne pajęczaki, które stanowią poważne zagrożenie dla zdrowia człowieka. Występują w lasach, parkach i na obszarach zielonych, a ich obecność jest szczególnie częsta w okresie wiosenno-letnim. Ukąszenie kleszcza może prowadzić do poważnych chorób zakaźnych, takich jak borelioza czy kleszczowe zapalenie mózgu.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6605468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ED7F42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3777" y="6738104"/>
            <a:ext cx="115729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kern="0" spc="-36" dirty="0">
                <a:solidFill>
                  <a:srgbClr val="3C3838"/>
                </a:solidFill>
                <a:latin typeface="Open Sans Medium" pitchFamily="34" charset="0"/>
                <a:ea typeface="Open Sans Medium" pitchFamily="34" charset="-122"/>
                <a:cs typeface="Open Sans Medium" pitchFamily="34" charset="-120"/>
              </a:rPr>
              <a:t>AC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756440" y="6588562"/>
            <a:ext cx="2793563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kern="0" spc="-36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by Anna Ciarkowska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14155"/>
            <a:ext cx="59185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kern="0" spc="-134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Rodzaje i cechy kleszcza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899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Kleszcz pospolity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71054"/>
            <a:ext cx="397811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Najczęściej spotykany gatunek w Polsce. Dorosłe osobniki osiągają rozmiary do 4 mm, a ich ciało jest owalne i spłaszczone. Kleszcz pospolity może przenosić wiele chorób, w tym boreliozę, kleszczowe zapalenie mózgu i anaplazmozę.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0899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Kleszcz łąkowy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3671054"/>
            <a:ext cx="397811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Mniejszy od kleszcza pospolitego, osiągając do 3 mm długości. Ma okrągłe ciało i krótkie odnóża. Kleszcz łąkowy przenosi przede wszystkim boreliozę.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08991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kern="0" spc="-67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Kleszcz kleszczycowy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3671054"/>
            <a:ext cx="3978116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kern="0" spc="-36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Największy gatunek kleszcza w Polsce, osiągający do 6 mm długości. Charakteryzuje się brązowym ciałem i długimi odnóżami. Kleszcz kleszczycowy może przenosić wiele chorób, w tym kleszczowe zapalenie mózgu, boreliozę i babesjozę.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73" y="608290"/>
            <a:ext cx="7597854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kern="0" spc="-13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Znaczenie kleszcza w przenoszeniu chorób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73" y="2319933"/>
            <a:ext cx="1104424" cy="176712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08728" y="2540794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kern="0" spc="-65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1. Ukąszenie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2208728" y="3018353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Kleszcz wgryza się w skórę i wysysa krew, jednocześnie mogąc przekazać patogeny chorobotwórcze.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73" y="4087058"/>
            <a:ext cx="1104424" cy="17671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08728" y="4307919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kern="0" spc="-65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2. Infekcja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2208728" y="4785479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Wraz ze śliną kleszcza do organizmu człowieka przedostają się drobnoustroje wywołujące różne choroby.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73" y="5854184"/>
            <a:ext cx="1104424" cy="17671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08728" y="6075045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kern="0" spc="-65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3. Rozprzestrzenianie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2208728" y="6552605"/>
            <a:ext cx="6162199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Patogeny namnażają się w organizmie człowieka i mogą wywołać objawy choroby.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2681" y="703064"/>
            <a:ext cx="7691438" cy="1297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050" kern="0" spc="-123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Choroby przenoszone przez kleszcze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6212681" y="2544723"/>
            <a:ext cx="466844" cy="466844"/>
          </a:xfrm>
          <a:prstGeom prst="roundRect">
            <a:avLst>
              <a:gd name="adj" fmla="val 1867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86155" y="2622471"/>
            <a:ext cx="119896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kern="0" spc="-74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2450" dirty="0"/>
          </a:p>
        </p:txBody>
      </p:sp>
      <p:sp>
        <p:nvSpPr>
          <p:cNvPr id="6" name="Text 3"/>
          <p:cNvSpPr/>
          <p:nvPr/>
        </p:nvSpPr>
        <p:spPr>
          <a:xfrm>
            <a:off x="6887051" y="2544723"/>
            <a:ext cx="2594015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kern="0" spc="-61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Borelioza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887051" y="2993350"/>
            <a:ext cx="3067645" cy="1327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Choroba bakteryjna, objawiająca się m.in. rumieniem wędrującym, bólami stawów, zaburzeniami neurologicznymi.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162223" y="2544723"/>
            <a:ext cx="466844" cy="466844"/>
          </a:xfrm>
          <a:prstGeom prst="roundRect">
            <a:avLst>
              <a:gd name="adj" fmla="val 1867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14623" y="2622471"/>
            <a:ext cx="161925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kern="0" spc="-74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2450" dirty="0"/>
          </a:p>
        </p:txBody>
      </p:sp>
      <p:sp>
        <p:nvSpPr>
          <p:cNvPr id="10" name="Text 7"/>
          <p:cNvSpPr/>
          <p:nvPr/>
        </p:nvSpPr>
        <p:spPr>
          <a:xfrm>
            <a:off x="10836593" y="2544723"/>
            <a:ext cx="3067645" cy="6484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kern="0" spc="-61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Kleszczowe zapalenie mózgu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836593" y="3317558"/>
            <a:ext cx="3067645" cy="1659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Choroba wirusowa, objawiająca się bólami głowy, gorączką, nudnościami, a w ciężkich przypadkach porażeniem mięśni i zaburzeniami świadomości.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12681" y="5418177"/>
            <a:ext cx="466844" cy="466844"/>
          </a:xfrm>
          <a:prstGeom prst="roundRect">
            <a:avLst>
              <a:gd name="adj" fmla="val 1867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61748" y="5495925"/>
            <a:ext cx="168712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kern="0" spc="-74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2450" dirty="0"/>
          </a:p>
        </p:txBody>
      </p:sp>
      <p:sp>
        <p:nvSpPr>
          <p:cNvPr id="14" name="Text 11"/>
          <p:cNvSpPr/>
          <p:nvPr/>
        </p:nvSpPr>
        <p:spPr>
          <a:xfrm>
            <a:off x="6887051" y="5418177"/>
            <a:ext cx="2594015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kern="0" spc="-61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Anaplazmoza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887051" y="5866805"/>
            <a:ext cx="3067645" cy="1327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Choroba bakteryjna, objawiająca się gorączką, bólami głowy, dreszczami, bólami mięśni i stawów.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10162223" y="5418177"/>
            <a:ext cx="466844" cy="466844"/>
          </a:xfrm>
          <a:prstGeom prst="roundRect">
            <a:avLst>
              <a:gd name="adj" fmla="val 1867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308074" y="5495925"/>
            <a:ext cx="175022" cy="311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kern="0" spc="-74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10836593" y="5418177"/>
            <a:ext cx="2594015" cy="324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kern="0" spc="-61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Babesjoza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0836593" y="5866805"/>
            <a:ext cx="3067645" cy="1659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Choroba pasożytnicza, objawiająca się gorączką, dreszczami, bólem głowy, niedokrwistością i zaburzeniami nerek.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853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8040" y="582692"/>
            <a:ext cx="7660719" cy="132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kern="0" spc="-125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Objawy zakażenia - co powinno nas niepokoić?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6228040" y="2224921"/>
            <a:ext cx="7660719" cy="5430917"/>
          </a:xfrm>
          <a:prstGeom prst="roundRect">
            <a:avLst>
              <a:gd name="adj" fmla="val 163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35660" y="2232541"/>
            <a:ext cx="7645479" cy="128658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447473" y="2367201"/>
            <a:ext cx="339530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Rumień wędrujący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0274022" y="2367201"/>
            <a:ext cx="3395305" cy="1017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Czerwona, rozszerzająca się plama na skórze, często z wyraźnym środkiem.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6235660" y="3519130"/>
            <a:ext cx="7645479" cy="94749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447473" y="3653790"/>
            <a:ext cx="339530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Bóle głowy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0274022" y="3653790"/>
            <a:ext cx="3395305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Silne, uporczywe bóle głowy, szczególnie w okolicy potylicznej.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6235660" y="4466630"/>
            <a:ext cx="7645479" cy="9474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447473" y="4601289"/>
            <a:ext cx="339530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Gorączka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10274022" y="4601289"/>
            <a:ext cx="3395305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Podwyższona temperatura ciała, czasem sięgająca do 39°C.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6235660" y="5414129"/>
            <a:ext cx="7645479" cy="128658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447473" y="5548789"/>
            <a:ext cx="339530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Bóle mięśni i stawów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10274022" y="5548789"/>
            <a:ext cx="3395305" cy="1017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Bolesność i sztywność mięśni i stawów, zwłaszcza w obrębie kończyn.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6235660" y="6700718"/>
            <a:ext cx="7645479" cy="94749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447473" y="6835378"/>
            <a:ext cx="3395305" cy="339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Zmęczenie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10274022" y="6835378"/>
            <a:ext cx="3395305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Uczucie ciągłego zmęczenia i osłabienia.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084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0329" y="3182183"/>
            <a:ext cx="6806565" cy="652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00"/>
              </a:lnSpc>
              <a:buNone/>
            </a:pPr>
            <a:r>
              <a:rPr lang="en-US" sz="4100" kern="0" spc="-123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Profilaktyka przed kleszczami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29" y="4147185"/>
            <a:ext cx="521613" cy="5216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0329" y="4877395"/>
            <a:ext cx="2608421" cy="325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62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Odzież ochronna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730329" y="5328523"/>
            <a:ext cx="3057763" cy="1669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Należy zakładać długie spodnie, koszulę z długim rękawem i nakrycie głowy, najlepiej w jasnym kolorze, aby łatwiej było zauważyć kleszcza.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989" y="4147185"/>
            <a:ext cx="521613" cy="5216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00989" y="4877395"/>
            <a:ext cx="2608421" cy="325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62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Środki odstraszające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4100989" y="5328523"/>
            <a:ext cx="3057763" cy="1669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Stosowanie preparatów odstraszających kleszcze na skórę i ubranie. Należy wybrać preparaty rekomendowane przez lekarza lub farmaceutę.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648" y="4147185"/>
            <a:ext cx="521613" cy="5216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71648" y="4877395"/>
            <a:ext cx="3057763" cy="651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62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Regularne sprawdzanie ciała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7471648" y="5654516"/>
            <a:ext cx="3057763" cy="2003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 powrocie z lasu lub parku należy dokładnie obejrzeć całe ciało, szczególnie miejsca, gdzie kleszcze najczęściej się wgryzają: szyję, uszy, pachwiny, kolana, łokcie, włosy.</a:t>
            </a:r>
            <a:endParaRPr lang="en-US" sz="16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2308" y="4147185"/>
            <a:ext cx="521613" cy="52161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42308" y="4877395"/>
            <a:ext cx="2608421" cy="325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kern="0" spc="-62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Szczepienie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10842308" y="5328523"/>
            <a:ext cx="3057763" cy="2003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Dostępne są szczepionki przeciwko kleszczowemu zapaleniu mózgu, które warto rozważyć szczególnie w przypadku osób często przebywających w lesie.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347080" y="3930134"/>
            <a:ext cx="5936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0" i="0" dirty="0" smtClean="0">
                <a:effectLst/>
                <a:latin typeface="Roboto"/>
                <a:hlinkClick r:id="rId2"/>
              </a:rPr>
              <a:t>https://youtu.be/sB6EGXlXcok?si=KwJhd3vtBWRAuepA</a:t>
            </a:r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774731" y="2078842"/>
            <a:ext cx="677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FILM EDUKACYJNY: Jak usunąć kleszcza?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7689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221" y="677585"/>
            <a:ext cx="7389614" cy="555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350"/>
              </a:lnSpc>
              <a:buNone/>
            </a:pPr>
            <a:r>
              <a:rPr lang="en-US" sz="3500" kern="0" spc="-105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Postępowanie w przypadku ukąszenia</a:t>
            </a:r>
            <a:endParaRPr lang="en-US" sz="3500" dirty="0"/>
          </a:p>
        </p:txBody>
      </p:sp>
      <p:sp>
        <p:nvSpPr>
          <p:cNvPr id="4" name="Shape 1"/>
          <p:cNvSpPr/>
          <p:nvPr/>
        </p:nvSpPr>
        <p:spPr>
          <a:xfrm>
            <a:off x="877491" y="1499949"/>
            <a:ext cx="22860" cy="6052066"/>
          </a:xfrm>
          <a:prstGeom prst="roundRect">
            <a:avLst>
              <a:gd name="adj" fmla="val 326684"/>
            </a:avLst>
          </a:prstGeom>
          <a:solidFill>
            <a:srgbClr val="E2C8B5"/>
          </a:solidFill>
          <a:ln/>
        </p:spPr>
      </p:sp>
      <p:sp>
        <p:nvSpPr>
          <p:cNvPr id="5" name="Shape 2"/>
          <p:cNvSpPr/>
          <p:nvPr/>
        </p:nvSpPr>
        <p:spPr>
          <a:xfrm>
            <a:off x="1066086" y="1888569"/>
            <a:ext cx="622221" cy="22860"/>
          </a:xfrm>
          <a:prstGeom prst="roundRect">
            <a:avLst>
              <a:gd name="adj" fmla="val 326684"/>
            </a:avLst>
          </a:prstGeom>
          <a:solidFill>
            <a:srgbClr val="E2C8B5"/>
          </a:solidFill>
          <a:ln/>
        </p:spPr>
      </p:sp>
      <p:sp>
        <p:nvSpPr>
          <p:cNvPr id="6" name="Shape 3"/>
          <p:cNvSpPr/>
          <p:nvPr/>
        </p:nvSpPr>
        <p:spPr>
          <a:xfrm>
            <a:off x="688896" y="1699974"/>
            <a:ext cx="400050" cy="400050"/>
          </a:xfrm>
          <a:prstGeom prst="roundRect">
            <a:avLst>
              <a:gd name="adj" fmla="val 18668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37486" y="1766649"/>
            <a:ext cx="102751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kern="0" spc="-63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866781" y="1677710"/>
            <a:ext cx="2222540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kern="0" spc="-53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1. Usunięcie kleszcza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866781" y="2062163"/>
            <a:ext cx="6654998" cy="852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kern="0" spc="-28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Należy usunąć kleszcza jak najszybciej, najlepiej przy użyciu specjalnego narzędzia do usuwania kleszczy. Należy chwycić kleszcza jak najbliżej skóry i ciągnąć go prosto do góry, nie kręcąc nim.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1066086" y="3659267"/>
            <a:ext cx="622221" cy="22860"/>
          </a:xfrm>
          <a:prstGeom prst="roundRect">
            <a:avLst>
              <a:gd name="adj" fmla="val 326684"/>
            </a:avLst>
          </a:prstGeom>
          <a:solidFill>
            <a:srgbClr val="E2C8B5"/>
          </a:solidFill>
          <a:ln/>
        </p:spPr>
      </p:sp>
      <p:sp>
        <p:nvSpPr>
          <p:cNvPr id="11" name="Shape 8"/>
          <p:cNvSpPr/>
          <p:nvPr/>
        </p:nvSpPr>
        <p:spPr>
          <a:xfrm>
            <a:off x="688896" y="3470672"/>
            <a:ext cx="400050" cy="400050"/>
          </a:xfrm>
          <a:prstGeom prst="roundRect">
            <a:avLst>
              <a:gd name="adj" fmla="val 18668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19507" y="3537347"/>
            <a:ext cx="138708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kern="0" spc="-63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1866781" y="3448407"/>
            <a:ext cx="2222540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kern="0" spc="-53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2. Dezynfekcja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1866781" y="3832860"/>
            <a:ext cx="6654998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kern="0" spc="-28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Miejsce ukąszenia należy zdezynfekować np. spirytusem salicylowym.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1066086" y="4861322"/>
            <a:ext cx="622221" cy="22860"/>
          </a:xfrm>
          <a:prstGeom prst="roundRect">
            <a:avLst>
              <a:gd name="adj" fmla="val 326684"/>
            </a:avLst>
          </a:prstGeom>
          <a:solidFill>
            <a:srgbClr val="E2C8B5"/>
          </a:solidFill>
          <a:ln/>
        </p:spPr>
      </p:sp>
      <p:sp>
        <p:nvSpPr>
          <p:cNvPr id="16" name="Shape 13"/>
          <p:cNvSpPr/>
          <p:nvPr/>
        </p:nvSpPr>
        <p:spPr>
          <a:xfrm>
            <a:off x="688896" y="4672727"/>
            <a:ext cx="400050" cy="400050"/>
          </a:xfrm>
          <a:prstGeom prst="roundRect">
            <a:avLst>
              <a:gd name="adj" fmla="val 18668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16531" y="4739402"/>
            <a:ext cx="144661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kern="0" spc="-63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1866781" y="4650462"/>
            <a:ext cx="2222540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kern="0" spc="-53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3. Obserwacja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866781" y="5034915"/>
            <a:ext cx="6654998" cy="852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kern="0" spc="-28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Należy obserwować miejsce ukąszenia i swoje zdrowie w ciągu kolejnych tygodni. W przypadku pojawienia się jakichkolwiek niepokojących objawów, należy natychmiast udać się do lekarza.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1066086" y="6632019"/>
            <a:ext cx="622221" cy="22860"/>
          </a:xfrm>
          <a:prstGeom prst="roundRect">
            <a:avLst>
              <a:gd name="adj" fmla="val 326684"/>
            </a:avLst>
          </a:prstGeom>
          <a:solidFill>
            <a:srgbClr val="E2C8B5"/>
          </a:solidFill>
          <a:ln/>
        </p:spPr>
      </p:sp>
      <p:sp>
        <p:nvSpPr>
          <p:cNvPr id="21" name="Shape 18"/>
          <p:cNvSpPr/>
          <p:nvPr/>
        </p:nvSpPr>
        <p:spPr>
          <a:xfrm>
            <a:off x="688896" y="6443424"/>
            <a:ext cx="400050" cy="400050"/>
          </a:xfrm>
          <a:prstGeom prst="roundRect">
            <a:avLst>
              <a:gd name="adj" fmla="val 18668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13911" y="6510099"/>
            <a:ext cx="149900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kern="0" spc="-63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1866781" y="6421160"/>
            <a:ext cx="2222540" cy="277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kern="0" spc="-53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4. Badanie</a:t>
            </a:r>
            <a:endParaRPr lang="en-US" sz="1750" dirty="0"/>
          </a:p>
        </p:txBody>
      </p:sp>
      <p:sp>
        <p:nvSpPr>
          <p:cNvPr id="24" name="Text 21"/>
          <p:cNvSpPr/>
          <p:nvPr/>
        </p:nvSpPr>
        <p:spPr>
          <a:xfrm>
            <a:off x="1866781" y="6805613"/>
            <a:ext cx="6654998" cy="56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kern="0" spc="-28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Lekarz może zalecić wykonanie badań krwi w celu wykluczenia zakażenia boreliozą lub kleszczowym zapaleniem mózgu.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3036" y="760928"/>
            <a:ext cx="7730728" cy="1262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kern="0" spc="-119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Podsumowanie - jak skutecznie chronić się przed kleszczami?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193036" y="2325767"/>
            <a:ext cx="3764518" cy="2470547"/>
          </a:xfrm>
          <a:prstGeom prst="roundRect">
            <a:avLst>
              <a:gd name="adj" fmla="val 343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2467" y="2535198"/>
            <a:ext cx="2523887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kern="0" spc="-6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Odpowiednia odzież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402467" y="2971800"/>
            <a:ext cx="3345656" cy="1292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Zakładaj długie spodnie, koszule z długimi rękawami i nakrycie głowy, najlepiej w jasnym kolorze, aby łatwiej było zauważyć kleszcza.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9365" y="2325767"/>
            <a:ext cx="3764518" cy="2470547"/>
          </a:xfrm>
          <a:prstGeom prst="roundRect">
            <a:avLst>
              <a:gd name="adj" fmla="val 343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368796" y="2535198"/>
            <a:ext cx="2523887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kern="0" spc="-6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Środki odstraszające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8796" y="2971800"/>
            <a:ext cx="3345656" cy="161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Stosowanie preparatów odstraszających kleszcze na skórę i ubranie. Należy wybrać preparaty rekomendowane przez lekarza lub farmaceutę.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193036" y="4998125"/>
            <a:ext cx="3764518" cy="2470547"/>
          </a:xfrm>
          <a:prstGeom prst="roundRect">
            <a:avLst>
              <a:gd name="adj" fmla="val 343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02467" y="5207556"/>
            <a:ext cx="3176587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kern="0" spc="-6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Regularne sprawdzanie ciała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402467" y="5644158"/>
            <a:ext cx="3345656" cy="1292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 powrocie z lasu lub parku należy dokładnie obejrzeć całe ciało, szczególnie miejsca, gdzie kleszcze najczęściej się wgryzają.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10159365" y="4998125"/>
            <a:ext cx="3764518" cy="2470547"/>
          </a:xfrm>
          <a:prstGeom prst="roundRect">
            <a:avLst>
              <a:gd name="adj" fmla="val 3433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368796" y="5207556"/>
            <a:ext cx="2523887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kern="0" spc="-6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Szczepienie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0368796" y="5644158"/>
            <a:ext cx="3345656" cy="1615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kern="0" spc="-32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Dostępne są szczepionki przeciwko kleszczowemu zapaleniu mózgu, które warto rozważyć szczególnie w przypadku osób często przebywających w lesie.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711</Words>
  <Application>Microsoft Office PowerPoint</Application>
  <PresentationFormat>Niestandardowy</PresentationFormat>
  <Paragraphs>83</Paragraphs>
  <Slides>9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7" baseType="lpstr">
      <vt:lpstr>Open Sans Bold</vt:lpstr>
      <vt:lpstr>Open Sans Medium</vt:lpstr>
      <vt:lpstr>Arial</vt:lpstr>
      <vt:lpstr>Open Sans</vt:lpstr>
      <vt:lpstr>Roboto</vt:lpstr>
      <vt:lpstr>Bitter Medium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Nauczyciel</cp:lastModifiedBy>
  <cp:revision>2</cp:revision>
  <dcterms:created xsi:type="dcterms:W3CDTF">2024-11-11T20:38:50Z</dcterms:created>
  <dcterms:modified xsi:type="dcterms:W3CDTF">2024-11-27T13:25:54Z</dcterms:modified>
</cp:coreProperties>
</file>