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63" r:id="rId3"/>
    <p:sldId id="265" r:id="rId4"/>
    <p:sldId id="266" r:id="rId5"/>
    <p:sldId id="264" r:id="rId6"/>
    <p:sldId id="273" r:id="rId7"/>
    <p:sldId id="269" r:id="rId8"/>
    <p:sldId id="268" r:id="rId9"/>
    <p:sldId id="270" r:id="rId10"/>
    <p:sldId id="271" r:id="rId11"/>
    <p:sldId id="272" r:id="rId12"/>
    <p:sldId id="257" r:id="rId13"/>
    <p:sldId id="258" r:id="rId14"/>
    <p:sldId id="259" r:id="rId15"/>
    <p:sldId id="260" r:id="rId16"/>
    <p:sldId id="262" r:id="rId1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EC901F-6D41-7EAD-4E5C-E448CA4866A3}" v="2" dt="2024-10-08T19:36:51.787"/>
    <p1510:client id="{21CA61DE-72FC-D92F-6FE7-731698AFA66F}" v="177" dt="2024-10-08T19:33:57.9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75" d="100"/>
          <a:sy n="75" d="100"/>
        </p:scale>
        <p:origin x="792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12BED07-6713-92AA-40AF-AE58F4F83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5400" y="4701464"/>
            <a:ext cx="8952782" cy="1204036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9EF77-BF49-E4C1-0FC7-563354777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D5853-25AA-1C3D-EAD2-496674792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F0DAD-5850-CAAE-CD25-4D6DDDFF3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4851B1-0B20-9549-0D70-886AA9D045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400" y="952500"/>
            <a:ext cx="8952781" cy="3748824"/>
          </a:xfrm>
          <a:noFill/>
        </p:spPr>
        <p:txBody>
          <a:bodyPr anchor="b">
            <a:normAutofit/>
          </a:bodyPr>
          <a:lstStyle>
            <a:lvl1pPr algn="l">
              <a:defRPr sz="3200" spc="53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0135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48F26-B5E3-8A90-51FC-8520D1D73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A4D95-10F3-6212-8302-5610C43E3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81BE7-A53D-441E-0393-0E59412C9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F10F0-B23F-BF4B-DB66-9BCF734DB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5DDEC-13A7-D988-D082-03076F80F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482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80CFA-45ED-71B0-EE3E-CCE6D5C19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618211"/>
            <a:ext cx="8412190" cy="3944389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37BECA-A01D-7D7A-F2A6-891EC9D22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908858"/>
            <a:ext cx="8412192" cy="676102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16478-6FAF-D420-0B87-6EABB81E8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4289B-CB0D-8AFC-7C02-F755C0DCC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971E4-8A9E-2A30-D7FE-B3505124B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7635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7F941-C3A7-545F-8046-C7A9AC803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D4277-CFAE-EEF6-3346-61F06D5A39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401" y="2260121"/>
            <a:ext cx="4350026" cy="36568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543384-699D-84FC-C8B5-7BDE49BB4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6574" y="2260120"/>
            <a:ext cx="4350025" cy="365688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A49386-AFC8-03DA-4563-07B0A0119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AED60A-7704-31D9-7D4D-65C635EDF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6927DA-3B5E-13B8-0BA8-5DCFF001E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411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7B55A-280B-BDCB-F966-8578DDE74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966788"/>
            <a:ext cx="10059988" cy="105178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6EA03-7008-14AB-547B-E66EA4EC9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2018581"/>
            <a:ext cx="4350027" cy="544003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629F56-D2C8-71FE-FA59-002819D518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400" y="2774756"/>
            <a:ext cx="4350027" cy="31507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2524D2-CA8D-75F3-D089-C2F0E20D47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46572" y="2018581"/>
            <a:ext cx="4350028" cy="544003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99B0E3-5AE5-0516-27BF-9F246137FE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46572" y="2774756"/>
            <a:ext cx="4350028" cy="31507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319A7-6048-4735-B2AC-6D6043F14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15F875-F23E-D0D2-9115-CD494FDA0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B4F88F-F488-D9D5-CF99-AA1750AA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5094593-EFC2-EEEF-74CD-BD00F4132A94}"/>
              </a:ext>
            </a:extLst>
          </p:cNvPr>
          <p:cNvCxnSpPr>
            <a:cxnSpLocks/>
          </p:cNvCxnSpPr>
          <p:nvPr/>
        </p:nvCxnSpPr>
        <p:spPr>
          <a:xfrm>
            <a:off x="6657975" y="2625552"/>
            <a:ext cx="4238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851F6D-436C-FA47-8CD1-2C10E735764A}"/>
              </a:ext>
            </a:extLst>
          </p:cNvPr>
          <p:cNvCxnSpPr>
            <a:cxnSpLocks/>
          </p:cNvCxnSpPr>
          <p:nvPr/>
        </p:nvCxnSpPr>
        <p:spPr>
          <a:xfrm>
            <a:off x="1403684" y="2625552"/>
            <a:ext cx="42417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3463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91B86-9261-4E82-EF65-30F78154E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3A5E84-E43B-20AE-E80D-47CB0B07B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FF5797-14F1-9FEB-247C-0E325AF74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B5D7AF-1489-8F93-4828-0AE784B8B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073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6CAF1C-8901-AE05-E52C-D5B959410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CD4F90-2973-4FE2-6C2C-5C2AC5C5A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0414B-A7EC-0C14-EFD2-29C5582CC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0570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378C7-A764-C5E4-A6A4-DC5B1B35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484" y="1306484"/>
            <a:ext cx="3932237" cy="2122516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FE178-4B5D-413B-6583-AB81E8D04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12026"/>
            <a:ext cx="5143500" cy="456565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92F6D-71AB-9630-9DBE-46041C50C7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6484" y="3428999"/>
            <a:ext cx="3932237" cy="2133601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FEAAD1-C919-6E2E-32D2-E199025FB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88B5D8-E15B-BE38-2A89-BD0F02E1A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7ECC26-B78C-4CBD-6883-97E80D3E5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890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04EAA-30F7-390A-C77C-2E5BD8218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484" y="1307185"/>
            <a:ext cx="3932237" cy="2121813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3A1C34-81AC-D534-67B1-4272122893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57702" y="1307186"/>
            <a:ext cx="5038898" cy="45983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1012D-3524-26C6-64C1-8CE6E7A9A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6484" y="3428999"/>
            <a:ext cx="3932237" cy="2133601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8FA6D7-1BE0-F14D-A2F7-4836180BC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56B5AC-3F20-FDC1-D579-7C4C6B4ED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74ACA-1D54-81FA-70B1-31AB3011B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677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2C3AB-851A-0D2F-B3AE-5B161CFFC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89FD6B-3621-3904-7878-A2825C692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08AE9-D8ED-ED5D-D7B0-A43811777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EF98B-AC81-D122-3D05-9C4E2FE42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FB543-B138-6627-3714-12105D172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523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3DE16D-F1A0-DDB5-A98C-A9055C93D9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88334" y="952499"/>
            <a:ext cx="2051165" cy="4953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8A548F-8DA7-C53C-1BFE-7C720CB20F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52500" y="952499"/>
            <a:ext cx="8235834" cy="49530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EA2C8-1C90-25D0-8B0A-30B73CFD3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FF1A4-0404-DA2D-1EA4-828091C0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57155-0F4A-F7B7-C4A8-755572E98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89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792104-6F24-CD50-F55E-22A55084D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842963"/>
            <a:ext cx="9601200" cy="1309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059CB-D00E-398D-E4D9-59792FC40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2262188"/>
            <a:ext cx="9601200" cy="3643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FBC38-D897-7CBE-AC89-A95A2222D7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7726" y="61991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5DBDDF98-C922-483F-97E9-3E76B0201B42}" type="datetimeFigureOut">
              <a:rPr lang="en-US" smtClean="0"/>
              <a:pPr/>
              <a:t>3/16/2025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28008-2A03-D518-4A75-30816EB0D1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6625" y="6199188"/>
            <a:ext cx="34099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91D49-2BD8-1C36-B43A-CF2F917776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8107" y="6199188"/>
            <a:ext cx="6191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37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kern="1200" cap="all" spc="5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75488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9494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14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C493F85-4BF4-2722-7AD6-4491C26485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3" descr="Obraz zawierający osoba, Akcesoria modowe, żyła, nadgarstek&#10;&#10;Opis wygenerowany automatycznie">
            <a:extLst>
              <a:ext uri="{FF2B5EF4-FFF2-40B4-BE49-F238E27FC236}">
                <a16:creationId xmlns:a16="http://schemas.microsoft.com/office/drawing/2014/main" id="{D2992F89-4893-809A-7FE6-AEDE697028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274"/>
          <a:stretch/>
        </p:blipFill>
        <p:spPr>
          <a:xfrm>
            <a:off x="20" y="1"/>
            <a:ext cx="12191979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643E582-2F5C-967E-4197-32864E7D6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285306" y="1285310"/>
            <a:ext cx="6857999" cy="4287383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57000"/>
                </a:srgbClr>
              </a:gs>
              <a:gs pos="100000">
                <a:srgbClr val="000000">
                  <a:alpha val="0"/>
                </a:srgbClr>
              </a:gs>
              <a:gs pos="56000">
                <a:srgbClr val="000000">
                  <a:alpha val="2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BCC854-0144-FBE6-C55E-82A562BAB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5900706" y="566703"/>
            <a:ext cx="6857999" cy="5724588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57000"/>
                </a:srgbClr>
              </a:gs>
              <a:gs pos="100000">
                <a:srgbClr val="000000">
                  <a:alpha val="0"/>
                </a:srgbClr>
              </a:gs>
              <a:gs pos="72000">
                <a:srgbClr val="000000">
                  <a:alpha val="2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941B5CEB-3AC0-AAD9-7E9C-FB6834F771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2736" y="1113607"/>
            <a:ext cx="4802084" cy="2008167"/>
          </a:xfrm>
          <a:noFill/>
        </p:spPr>
        <p:txBody>
          <a:bodyPr anchor="ctr">
            <a:normAutofit fontScale="90000"/>
          </a:bodyPr>
          <a:lstStyle/>
          <a:p>
            <a:r>
              <a:rPr lang="pl-PL" sz="6700" b="1" dirty="0">
                <a:solidFill>
                  <a:srgbClr val="FFFFFF"/>
                </a:solidFill>
              </a:rPr>
              <a:t>CZERNIAK</a:t>
            </a:r>
            <a:r>
              <a:rPr lang="pl-PL" dirty="0">
                <a:solidFill>
                  <a:srgbClr val="FFFFFF"/>
                </a:solidFill>
              </a:rPr>
              <a:t>, </a:t>
            </a:r>
            <a:r>
              <a:rPr lang="pl-PL" sz="3100" dirty="0">
                <a:solidFill>
                  <a:srgbClr val="FFFFFF"/>
                </a:solidFill>
              </a:rPr>
              <a:t>czyli nowotwór skóry</a:t>
            </a:r>
            <a:endParaRPr lang="pl-PL" sz="3100">
              <a:solidFill>
                <a:srgbClr val="FFFFFF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15B084D-B395-62E7-F6F2-43CFBC726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52500" y="952500"/>
            <a:ext cx="10286999" cy="4953000"/>
          </a:xfrm>
          <a:custGeom>
            <a:avLst/>
            <a:gdLst>
              <a:gd name="connsiteX0" fmla="*/ 0 w 9985794"/>
              <a:gd name="connsiteY0" fmla="*/ 0 h 4920343"/>
              <a:gd name="connsiteX1" fmla="*/ 9985794 w 9985794"/>
              <a:gd name="connsiteY1" fmla="*/ 0 h 4920343"/>
              <a:gd name="connsiteX2" fmla="*/ 9985794 w 9985794"/>
              <a:gd name="connsiteY2" fmla="*/ 4920343 h 4920343"/>
              <a:gd name="connsiteX3" fmla="*/ 0 w 9985794"/>
              <a:gd name="connsiteY3" fmla="*/ 4920343 h 4920343"/>
              <a:gd name="connsiteX4" fmla="*/ 0 w 9985794"/>
              <a:gd name="connsiteY4" fmla="*/ 4119525 h 4920343"/>
              <a:gd name="connsiteX5" fmla="*/ 4905554 w 9985794"/>
              <a:gd name="connsiteY5" fmla="*/ 4119525 h 4920343"/>
              <a:gd name="connsiteX6" fmla="*/ 4905554 w 9985794"/>
              <a:gd name="connsiteY6" fmla="*/ 1451087 h 4920343"/>
              <a:gd name="connsiteX7" fmla="*/ 0 w 9985794"/>
              <a:gd name="connsiteY7" fmla="*/ 1451087 h 4920343"/>
              <a:gd name="connsiteX0" fmla="*/ 4905554 w 9985794"/>
              <a:gd name="connsiteY0" fmla="*/ 4119525 h 4920343"/>
              <a:gd name="connsiteX1" fmla="*/ 4905554 w 9985794"/>
              <a:gd name="connsiteY1" fmla="*/ 1451087 h 4920343"/>
              <a:gd name="connsiteX2" fmla="*/ 0 w 9985794"/>
              <a:gd name="connsiteY2" fmla="*/ 1451087 h 4920343"/>
              <a:gd name="connsiteX3" fmla="*/ 0 w 9985794"/>
              <a:gd name="connsiteY3" fmla="*/ 0 h 4920343"/>
              <a:gd name="connsiteX4" fmla="*/ 9985794 w 9985794"/>
              <a:gd name="connsiteY4" fmla="*/ 0 h 4920343"/>
              <a:gd name="connsiteX5" fmla="*/ 9985794 w 9985794"/>
              <a:gd name="connsiteY5" fmla="*/ 4920343 h 4920343"/>
              <a:gd name="connsiteX6" fmla="*/ 0 w 9985794"/>
              <a:gd name="connsiteY6" fmla="*/ 4920343 h 4920343"/>
              <a:gd name="connsiteX7" fmla="*/ 0 w 9985794"/>
              <a:gd name="connsiteY7" fmla="*/ 4119525 h 4920343"/>
              <a:gd name="connsiteX8" fmla="*/ 4996994 w 9985794"/>
              <a:gd name="connsiteY8" fmla="*/ 4210965 h 4920343"/>
              <a:gd name="connsiteX0" fmla="*/ 4905554 w 9985794"/>
              <a:gd name="connsiteY0" fmla="*/ 4119525 h 4920343"/>
              <a:gd name="connsiteX1" fmla="*/ 4905554 w 9985794"/>
              <a:gd name="connsiteY1" fmla="*/ 1451087 h 4920343"/>
              <a:gd name="connsiteX2" fmla="*/ 0 w 9985794"/>
              <a:gd name="connsiteY2" fmla="*/ 1451087 h 4920343"/>
              <a:gd name="connsiteX3" fmla="*/ 0 w 9985794"/>
              <a:gd name="connsiteY3" fmla="*/ 0 h 4920343"/>
              <a:gd name="connsiteX4" fmla="*/ 9985794 w 9985794"/>
              <a:gd name="connsiteY4" fmla="*/ 0 h 4920343"/>
              <a:gd name="connsiteX5" fmla="*/ 9985794 w 9985794"/>
              <a:gd name="connsiteY5" fmla="*/ 4920343 h 4920343"/>
              <a:gd name="connsiteX6" fmla="*/ 0 w 9985794"/>
              <a:gd name="connsiteY6" fmla="*/ 4920343 h 4920343"/>
              <a:gd name="connsiteX7" fmla="*/ 0 w 9985794"/>
              <a:gd name="connsiteY7" fmla="*/ 4119525 h 4920343"/>
              <a:gd name="connsiteX0" fmla="*/ 4905554 w 9985794"/>
              <a:gd name="connsiteY0" fmla="*/ 1451087 h 4920343"/>
              <a:gd name="connsiteX1" fmla="*/ 0 w 9985794"/>
              <a:gd name="connsiteY1" fmla="*/ 1451087 h 4920343"/>
              <a:gd name="connsiteX2" fmla="*/ 0 w 9985794"/>
              <a:gd name="connsiteY2" fmla="*/ 0 h 4920343"/>
              <a:gd name="connsiteX3" fmla="*/ 9985794 w 9985794"/>
              <a:gd name="connsiteY3" fmla="*/ 0 h 4920343"/>
              <a:gd name="connsiteX4" fmla="*/ 9985794 w 9985794"/>
              <a:gd name="connsiteY4" fmla="*/ 4920343 h 4920343"/>
              <a:gd name="connsiteX5" fmla="*/ 0 w 9985794"/>
              <a:gd name="connsiteY5" fmla="*/ 4920343 h 4920343"/>
              <a:gd name="connsiteX6" fmla="*/ 0 w 9985794"/>
              <a:gd name="connsiteY6" fmla="*/ 4119525 h 4920343"/>
              <a:gd name="connsiteX0" fmla="*/ 0 w 9985794"/>
              <a:gd name="connsiteY0" fmla="*/ 1451087 h 4920343"/>
              <a:gd name="connsiteX1" fmla="*/ 0 w 9985794"/>
              <a:gd name="connsiteY1" fmla="*/ 0 h 4920343"/>
              <a:gd name="connsiteX2" fmla="*/ 9985794 w 9985794"/>
              <a:gd name="connsiteY2" fmla="*/ 0 h 4920343"/>
              <a:gd name="connsiteX3" fmla="*/ 9985794 w 9985794"/>
              <a:gd name="connsiteY3" fmla="*/ 4920343 h 4920343"/>
              <a:gd name="connsiteX4" fmla="*/ 0 w 9985794"/>
              <a:gd name="connsiteY4" fmla="*/ 4920343 h 4920343"/>
              <a:gd name="connsiteX5" fmla="*/ 0 w 9985794"/>
              <a:gd name="connsiteY5" fmla="*/ 4119525 h 4920343"/>
              <a:gd name="connsiteX0" fmla="*/ 0 w 9987788"/>
              <a:gd name="connsiteY0" fmla="*/ 2249229 h 4920343"/>
              <a:gd name="connsiteX1" fmla="*/ 1994 w 9987788"/>
              <a:gd name="connsiteY1" fmla="*/ 0 h 4920343"/>
              <a:gd name="connsiteX2" fmla="*/ 9987788 w 9987788"/>
              <a:gd name="connsiteY2" fmla="*/ 0 h 4920343"/>
              <a:gd name="connsiteX3" fmla="*/ 9987788 w 9987788"/>
              <a:gd name="connsiteY3" fmla="*/ 4920343 h 4920343"/>
              <a:gd name="connsiteX4" fmla="*/ 1994 w 9987788"/>
              <a:gd name="connsiteY4" fmla="*/ 4920343 h 4920343"/>
              <a:gd name="connsiteX5" fmla="*/ 1994 w 9987788"/>
              <a:gd name="connsiteY5" fmla="*/ 4119525 h 4920343"/>
              <a:gd name="connsiteX0" fmla="*/ 10003 w 9985823"/>
              <a:gd name="connsiteY0" fmla="*/ 2385996 h 4920343"/>
              <a:gd name="connsiteX1" fmla="*/ 29 w 9985823"/>
              <a:gd name="connsiteY1" fmla="*/ 0 h 4920343"/>
              <a:gd name="connsiteX2" fmla="*/ 9985823 w 9985823"/>
              <a:gd name="connsiteY2" fmla="*/ 0 h 4920343"/>
              <a:gd name="connsiteX3" fmla="*/ 9985823 w 9985823"/>
              <a:gd name="connsiteY3" fmla="*/ 4920343 h 4920343"/>
              <a:gd name="connsiteX4" fmla="*/ 29 w 9985823"/>
              <a:gd name="connsiteY4" fmla="*/ 4920343 h 4920343"/>
              <a:gd name="connsiteX5" fmla="*/ 29 w 9985823"/>
              <a:gd name="connsiteY5" fmla="*/ 4119525 h 4920343"/>
              <a:gd name="connsiteX0" fmla="*/ 192 w 9985985"/>
              <a:gd name="connsiteY0" fmla="*/ 2390079 h 4920343"/>
              <a:gd name="connsiteX1" fmla="*/ 191 w 9985985"/>
              <a:gd name="connsiteY1" fmla="*/ 0 h 4920343"/>
              <a:gd name="connsiteX2" fmla="*/ 9985985 w 9985985"/>
              <a:gd name="connsiteY2" fmla="*/ 0 h 4920343"/>
              <a:gd name="connsiteX3" fmla="*/ 9985985 w 9985985"/>
              <a:gd name="connsiteY3" fmla="*/ 4920343 h 4920343"/>
              <a:gd name="connsiteX4" fmla="*/ 191 w 9985985"/>
              <a:gd name="connsiteY4" fmla="*/ 4920343 h 4920343"/>
              <a:gd name="connsiteX5" fmla="*/ 191 w 9985985"/>
              <a:gd name="connsiteY5" fmla="*/ 4119525 h 49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85985" h="4920343">
                <a:moveTo>
                  <a:pt x="192" y="2390079"/>
                </a:moveTo>
                <a:cubicBezTo>
                  <a:pt x="857" y="1640336"/>
                  <a:pt x="-474" y="749743"/>
                  <a:pt x="191" y="0"/>
                </a:cubicBezTo>
                <a:lnTo>
                  <a:pt x="9985985" y="0"/>
                </a:lnTo>
                <a:lnTo>
                  <a:pt x="9985985" y="4920343"/>
                </a:lnTo>
                <a:lnTo>
                  <a:pt x="191" y="4920343"/>
                </a:lnTo>
                <a:lnTo>
                  <a:pt x="191" y="4119525"/>
                </a:lnTo>
              </a:path>
            </a:pathLst>
          </a:cu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9554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F697FB1-7765-9C49-FB26-DEE1D3C54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504B0A0-F49E-5CC2-47E8-D8DAD76D9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895" y="856301"/>
            <a:ext cx="5530173" cy="570705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pl-PL" sz="2400" b="1" dirty="0">
                <a:latin typeface="Univers Light"/>
                <a:ea typeface="Verdana"/>
              </a:rPr>
              <a:t>CZERNIAK </a:t>
            </a:r>
            <a:r>
              <a:rPr lang="pl-PL" sz="2400" dirty="0">
                <a:latin typeface="Univers Light"/>
                <a:ea typeface="Verdana"/>
              </a:rPr>
              <a:t>jest nowotworem wywodzącym się z komórek barwnikowych - </a:t>
            </a:r>
            <a:r>
              <a:rPr lang="pl-PL" sz="2400" dirty="0" err="1">
                <a:latin typeface="Univers Light"/>
                <a:ea typeface="Verdana"/>
              </a:rPr>
              <a:t>melanocytów</a:t>
            </a:r>
            <a:r>
              <a:rPr lang="pl-PL" sz="2400" dirty="0">
                <a:latin typeface="Univers Light"/>
                <a:ea typeface="Verdana"/>
              </a:rPr>
              <a:t>. Czerniak jest nowotworem o wysokim stopniu złośliwości. Może dawać przerzuty do okolicznych węzłów chłonnych, a także przerzuty odległe, najczęściej do płuc i mózgu. </a:t>
            </a:r>
            <a:r>
              <a:rPr lang="pl-PL" sz="2400" dirty="0">
                <a:latin typeface="Univers Light"/>
                <a:ea typeface="+mn-lt"/>
                <a:cs typeface="+mn-lt"/>
              </a:rPr>
              <a:t> Czerniaki najczęściej pojawiają się na skórze, ale mogą wystąpić także w obrębie ust, nosa czy gałki ocznej. </a:t>
            </a:r>
            <a:endParaRPr lang="pl-PL" sz="2400" dirty="0">
              <a:latin typeface="Univers Light"/>
              <a:ea typeface="Verdana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C4BDE1-4D40-5601-7947-DB5EFE31D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5400" y="1295399"/>
            <a:ext cx="3821200" cy="426720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az 5" descr="Obraz zawierający ziemia, kleszcz&#10;&#10;Opis wygenerowany automatycznie">
            <a:extLst>
              <a:ext uri="{FF2B5EF4-FFF2-40B4-BE49-F238E27FC236}">
                <a16:creationId xmlns:a16="http://schemas.microsoft.com/office/drawing/2014/main" id="{B63CFD58-D652-453F-2652-207C91FEFF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77" r="18286" b="-1"/>
          <a:stretch/>
        </p:blipFill>
        <p:spPr>
          <a:xfrm>
            <a:off x="6095997" y="2041211"/>
            <a:ext cx="2814650" cy="3859049"/>
          </a:xfrm>
          <a:prstGeom prst="rect">
            <a:avLst/>
          </a:prstGeom>
        </p:spPr>
      </p:pic>
      <p:pic>
        <p:nvPicPr>
          <p:cNvPr id="4" name="Obraz 3" descr="Czerniak skóry. Aktualne (2012) wytyczne ESMO - Czerniak - Nowotwory -  Onkologia - Medycyna Praktyczna dla lekarzy">
            <a:extLst>
              <a:ext uri="{FF2B5EF4-FFF2-40B4-BE49-F238E27FC236}">
                <a16:creationId xmlns:a16="http://schemas.microsoft.com/office/drawing/2014/main" id="{B7477DA0-3583-6C85-A1D5-D6E2B7A420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69" r="4399" b="8"/>
          <a:stretch/>
        </p:blipFill>
        <p:spPr>
          <a:xfrm>
            <a:off x="9156576" y="3132173"/>
            <a:ext cx="2081231" cy="1686761"/>
          </a:xfrm>
          <a:prstGeom prst="rect">
            <a:avLst/>
          </a:prstGeom>
        </p:spPr>
      </p:pic>
      <p:pic>
        <p:nvPicPr>
          <p:cNvPr id="7" name="Obraz 6" descr="Obraz zawierający kleszcz&#10;&#10;Opis wygenerowany automatycznie">
            <a:extLst>
              <a:ext uri="{FF2B5EF4-FFF2-40B4-BE49-F238E27FC236}">
                <a16:creationId xmlns:a16="http://schemas.microsoft.com/office/drawing/2014/main" id="{E5599E58-BAAE-0C6A-F2F6-4C6B19FC6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3268" y="418111"/>
            <a:ext cx="1908595" cy="245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9498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4C6C4E2-F013-6337-0206-AD567BC6A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50D424-378A-5EAF-BEF3-AB85F9E3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95400" y="952500"/>
            <a:ext cx="9601200" cy="4953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C256617-3E3D-95F2-034C-7058DE337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000" y="921589"/>
            <a:ext cx="6656886" cy="1591491"/>
          </a:xfrm>
        </p:spPr>
        <p:txBody>
          <a:bodyPr>
            <a:normAutofit/>
          </a:bodyPr>
          <a:lstStyle/>
          <a:p>
            <a:r>
              <a:rPr lang="pl-PL" sz="4400">
                <a:latin typeface="Univers Light"/>
                <a:cs typeface="Arial"/>
              </a:rPr>
              <a:t>ALGORYTM ABCDE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191ED7-5DBA-8E6F-DF3D-FD212712B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9301" y="2380532"/>
            <a:ext cx="8761999" cy="306005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pl-PL" sz="2400" dirty="0">
                <a:latin typeface="Univers Light"/>
                <a:cs typeface="Arial"/>
              </a:rPr>
              <a:t>Wczesnemu wykrywaniu nowotworów zlokalizowanych na skórze służy opracowany przez ekspertów Amerykańskiego Towarzystwa Onkologicznego algorytm ABCD, który dotyczy niepokojących objawów czerniaka. Osoby zadające sobie pytanie jak wygląda czerniak skóry – mogą posłużyć się nim w celu wstępnej weryfikacji znamion.</a:t>
            </a:r>
            <a:br>
              <a:rPr lang="pl-PL" sz="2400" dirty="0">
                <a:latin typeface="Univers Light"/>
                <a:cs typeface="Arial"/>
              </a:rPr>
            </a:br>
            <a:endParaRPr lang="pl-PL" sz="2400">
              <a:latin typeface="Univers Ligh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62799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6" descr="Europejski Dzień Walki z Czerniakiem - Powiatowa Stacja  Sanitarno-Epidemiologiczna w Wieliczce - Portal Gov.pl">
            <a:extLst>
              <a:ext uri="{FF2B5EF4-FFF2-40B4-BE49-F238E27FC236}">
                <a16:creationId xmlns:a16="http://schemas.microsoft.com/office/drawing/2014/main" id="{64B79872-E76B-8DD6-8D8F-3EAD0F43F3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604" y="910715"/>
            <a:ext cx="11928413" cy="5124180"/>
          </a:xfrm>
        </p:spPr>
      </p:pic>
    </p:spTree>
    <p:extLst>
      <p:ext uri="{BB962C8B-B14F-4D97-AF65-F5344CB8AC3E}">
        <p14:creationId xmlns:p14="http://schemas.microsoft.com/office/powerpoint/2010/main" val="2689693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FEA777-1A99-F20D-9443-EF409644A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150D424-378A-5EAF-BEF3-AB85F9E3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2500" y="952500"/>
            <a:ext cx="10287000" cy="4953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161DE56-35B6-7F25-946E-323276C05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878" y="1079740"/>
            <a:ext cx="13022196" cy="2133600"/>
          </a:xfrm>
        </p:spPr>
        <p:txBody>
          <a:bodyPr anchor="t">
            <a:normAutofit/>
          </a:bodyPr>
          <a:lstStyle/>
          <a:p>
            <a:r>
              <a:rPr lang="pl-PL">
                <a:latin typeface="Univers Light"/>
                <a:cs typeface="Arial"/>
              </a:rPr>
              <a:t>CHARAKTERYSTYCZNE OBJAWY CZERNIAKA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BA2E44-3CD0-B8F2-FC25-4CCBE66BF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8378" y="1933974"/>
            <a:ext cx="8812347" cy="386185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pl-PL" sz="2000" b="1" dirty="0">
                <a:latin typeface="Univers Light"/>
                <a:cs typeface="Arial"/>
              </a:rPr>
              <a:t>Jakie objawy daje czerniak? Niepokojące symptomy to: </a:t>
            </a:r>
            <a:endParaRPr lang="pl-PL" sz="2000" b="1" dirty="0">
              <a:latin typeface="Univers Light"/>
            </a:endParaRPr>
          </a:p>
          <a:p>
            <a:pPr algn="ctr">
              <a:lnSpc>
                <a:spcPct val="110000"/>
              </a:lnSpc>
            </a:pPr>
            <a:r>
              <a:rPr lang="pl-PL" sz="2000" dirty="0">
                <a:latin typeface="Univers Light"/>
                <a:cs typeface="Arial"/>
              </a:rPr>
              <a:t>Owrzodzenie </a:t>
            </a:r>
          </a:p>
          <a:p>
            <a:pPr algn="ctr">
              <a:lnSpc>
                <a:spcPct val="110000"/>
              </a:lnSpc>
            </a:pPr>
            <a:r>
              <a:rPr lang="pl-PL" sz="2000" dirty="0">
                <a:latin typeface="Univers Light"/>
                <a:cs typeface="Arial"/>
              </a:rPr>
              <a:t>Świąd</a:t>
            </a:r>
          </a:p>
          <a:p>
            <a:pPr algn="ctr">
              <a:lnSpc>
                <a:spcPct val="110000"/>
              </a:lnSpc>
            </a:pPr>
            <a:r>
              <a:rPr lang="pl-PL" sz="2000" dirty="0">
                <a:latin typeface="Univers Light"/>
                <a:cs typeface="Arial"/>
              </a:rPr>
              <a:t> Zaczerwienienie </a:t>
            </a:r>
          </a:p>
          <a:p>
            <a:pPr algn="ctr">
              <a:lnSpc>
                <a:spcPct val="110000"/>
              </a:lnSpc>
            </a:pPr>
            <a:r>
              <a:rPr lang="pl-PL" sz="2000" dirty="0">
                <a:latin typeface="Univers Light"/>
                <a:cs typeface="Arial"/>
              </a:rPr>
              <a:t>Krwawienie </a:t>
            </a:r>
          </a:p>
          <a:p>
            <a:pPr algn="ctr">
              <a:lnSpc>
                <a:spcPct val="110000"/>
              </a:lnSpc>
            </a:pPr>
            <a:r>
              <a:rPr lang="pl-PL" sz="2000" dirty="0">
                <a:latin typeface="Univers Light"/>
                <a:cs typeface="Arial"/>
              </a:rPr>
              <a:t>Zmiana kształtu zmiany</a:t>
            </a:r>
          </a:p>
          <a:p>
            <a:pPr algn="ctr">
              <a:lnSpc>
                <a:spcPct val="110000"/>
              </a:lnSpc>
            </a:pPr>
            <a:r>
              <a:rPr lang="pl-PL" sz="2000" dirty="0">
                <a:latin typeface="Univers Light"/>
                <a:cs typeface="Arial"/>
              </a:rPr>
              <a:t> Asymetria wzrostu </a:t>
            </a:r>
          </a:p>
          <a:p>
            <a:pPr algn="ctr">
              <a:lnSpc>
                <a:spcPct val="110000"/>
              </a:lnSpc>
            </a:pPr>
            <a:r>
              <a:rPr lang="pl-PL" sz="2000" dirty="0">
                <a:latin typeface="Univers Light"/>
                <a:cs typeface="Arial"/>
              </a:rPr>
              <a:t>Obwódka wokół znamienia, robiąca wrażenie „unoszącej się”</a:t>
            </a:r>
            <a:endParaRPr lang="pl-PL" sz="2000" dirty="0">
              <a:latin typeface="Univers Light"/>
            </a:endParaRPr>
          </a:p>
        </p:txBody>
      </p:sp>
    </p:spTree>
    <p:extLst>
      <p:ext uri="{BB962C8B-B14F-4D97-AF65-F5344CB8AC3E}">
        <p14:creationId xmlns:p14="http://schemas.microsoft.com/office/powerpoint/2010/main" val="28677411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ymbol zastępczy zawartości 11" descr="Obraz zawierający tekst, zrzut ekranu, diagram, Sztuka dziecięca&#10;&#10;Opis wygenerowany automatycznie">
            <a:extLst>
              <a:ext uri="{FF2B5EF4-FFF2-40B4-BE49-F238E27FC236}">
                <a16:creationId xmlns:a16="http://schemas.microsoft.com/office/drawing/2014/main" id="{02E6917E-873A-14F9-F2F7-F08049F0ED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794" y="151816"/>
            <a:ext cx="8310113" cy="5161116"/>
          </a:xfrm>
        </p:spPr>
      </p:pic>
      <p:pic>
        <p:nvPicPr>
          <p:cNvPr id="13" name="Obraz 12" descr="Jak odróżnić pieprzyka od czerniaka? Weź udział w bezpłatnych badaniach  znamion i konsultacjach dermatologicznych">
            <a:extLst>
              <a:ext uri="{FF2B5EF4-FFF2-40B4-BE49-F238E27FC236}">
                <a16:creationId xmlns:a16="http://schemas.microsoft.com/office/drawing/2014/main" id="{4B021B97-AFEC-B1D6-47DC-0484A060E6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9117" y="3680399"/>
            <a:ext cx="5244859" cy="3019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9433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654246F-8623-7F3F-7EFA-15A14DAF0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2C74BF7-1510-60E2-7E8C-184D1D13C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84" y="377406"/>
            <a:ext cx="5408160" cy="1940531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pl-PL" sz="2400" dirty="0">
                <a:latin typeface="Goudy Old Style"/>
                <a:ea typeface="Open Sans"/>
                <a:cs typeface="Open Sans"/>
              </a:rPr>
              <a:t>Jak mogę uchronić się przed nowotworami złośliwymi skóry?</a:t>
            </a:r>
            <a:endParaRPr lang="pl-PL" sz="2400" dirty="0">
              <a:latin typeface="Goudy Old Style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2A3520-90BC-F9A6-C61D-8A1F225D6B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784" y="2311798"/>
            <a:ext cx="5288893" cy="4226305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pl-PL">
                <a:latin typeface="Univers Light"/>
                <a:ea typeface="Open Sans"/>
                <a:cs typeface="Open Sans"/>
              </a:rPr>
              <a:t>Raz w miesiącu oglądaj swoją skórę – sprawdź, czy Twoje znamiona nie zmieniają się lub czy nie pojawiły się nowe.</a:t>
            </a:r>
            <a:endParaRPr lang="pl-PL">
              <a:latin typeface="Univers Light"/>
            </a:endParaRPr>
          </a:p>
          <a:p>
            <a:pPr>
              <a:lnSpc>
                <a:spcPct val="110000"/>
              </a:lnSpc>
            </a:pPr>
            <a:r>
              <a:rPr lang="pl-PL" dirty="0">
                <a:latin typeface="Univers Light"/>
                <a:ea typeface="Open Sans"/>
                <a:cs typeface="Open Sans"/>
              </a:rPr>
              <a:t>Jak zauważysz, że coś podejrzanego dzieje się z Twoim znamieniem, udaj się do chirurga-onkologa.</a:t>
            </a:r>
            <a:endParaRPr lang="pl-PL" dirty="0">
              <a:latin typeface="Univers Light"/>
            </a:endParaRPr>
          </a:p>
          <a:p>
            <a:pPr>
              <a:lnSpc>
                <a:spcPct val="110000"/>
              </a:lnSpc>
            </a:pPr>
            <a:r>
              <a:rPr lang="pl-PL">
                <a:latin typeface="Univers Light"/>
                <a:ea typeface="Open Sans"/>
                <a:cs typeface="Open Sans"/>
              </a:rPr>
              <a:t>Pamiętaj o stosowaniu filtrów UV, noszeniu czapki i okularów przeciwsłonecznych.</a:t>
            </a:r>
            <a:endParaRPr lang="pl-PL">
              <a:latin typeface="Univers Light"/>
            </a:endParaRPr>
          </a:p>
          <a:p>
            <a:pPr>
              <a:lnSpc>
                <a:spcPct val="110000"/>
              </a:lnSpc>
            </a:pPr>
            <a:r>
              <a:rPr lang="pl-PL">
                <a:latin typeface="Univers Light"/>
                <a:ea typeface="Open Sans"/>
                <a:cs typeface="Open Sans"/>
              </a:rPr>
              <a:t>Unikaj słońca w godzinach 10.00-14.00.</a:t>
            </a:r>
            <a:endParaRPr lang="pl-PL">
              <a:latin typeface="Univers Light"/>
            </a:endParaRPr>
          </a:p>
          <a:p>
            <a:pPr>
              <a:lnSpc>
                <a:spcPct val="110000"/>
              </a:lnSpc>
            </a:pPr>
            <a:r>
              <a:rPr lang="pl-PL">
                <a:latin typeface="Univers Light"/>
                <a:ea typeface="Open Sans"/>
                <a:cs typeface="Open Sans"/>
              </a:rPr>
              <a:t>Nie opalaj się w solarium.</a:t>
            </a:r>
            <a:endParaRPr lang="pl-PL">
              <a:latin typeface="Univers Light"/>
            </a:endParaRPr>
          </a:p>
          <a:p>
            <a:pPr>
              <a:lnSpc>
                <a:spcPct val="110000"/>
              </a:lnSpc>
            </a:pPr>
            <a:r>
              <a:rPr lang="pl-PL">
                <a:latin typeface="Univers Light"/>
                <a:ea typeface="Open Sans"/>
                <a:cs typeface="Open Sans"/>
              </a:rPr>
              <a:t>Przynajmniej raz na rok odwiedzaj dermatologa lub chirurga-onkologa.</a:t>
            </a:r>
            <a:endParaRPr lang="pl-PL">
              <a:latin typeface="Univers Light"/>
            </a:endParaRPr>
          </a:p>
          <a:p>
            <a:pPr>
              <a:lnSpc>
                <a:spcPct val="110000"/>
              </a:lnSpc>
            </a:pPr>
            <a:endParaRPr lang="pl-PL">
              <a:latin typeface="Univers Ligh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C4BDE1-4D40-5601-7947-DB5EFE31D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7918" y="953965"/>
            <a:ext cx="4281582" cy="49515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3" descr="Zasady profilaktyki czerniaka - ochrona przed rakiem skóry - Diagnostyka">
            <a:extLst>
              <a:ext uri="{FF2B5EF4-FFF2-40B4-BE49-F238E27FC236}">
                <a16:creationId xmlns:a16="http://schemas.microsoft.com/office/drawing/2014/main" id="{DD3C46A0-2DAC-C036-D47B-465B0BC973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786" r="2609" b="2"/>
          <a:stretch/>
        </p:blipFill>
        <p:spPr>
          <a:xfrm>
            <a:off x="6204745" y="1699144"/>
            <a:ext cx="4281582" cy="34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8992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2D69FB-D601-1AB3-9866-BD5D97800C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50D424-378A-5EAF-BEF3-AB85F9E3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97344" y="952500"/>
            <a:ext cx="3666969" cy="495299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F38B6CA-29DB-B64F-234B-FF4817B7B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2137" y="950342"/>
            <a:ext cx="5710237" cy="1598023"/>
          </a:xfrm>
        </p:spPr>
        <p:txBody>
          <a:bodyPr>
            <a:normAutofit/>
          </a:bodyPr>
          <a:lstStyle/>
          <a:p>
            <a:pPr algn="ctr"/>
            <a:r>
              <a:rPr lang="pl-PL" sz="3600" dirty="0">
                <a:ea typeface="+mj-lt"/>
                <a:cs typeface="+mj-lt"/>
              </a:rPr>
              <a:t>samobadanie skóry</a:t>
            </a:r>
            <a:endParaRPr lang="pl-PL" sz="3600" dirty="0"/>
          </a:p>
        </p:txBody>
      </p:sp>
      <p:pic>
        <p:nvPicPr>
          <p:cNvPr id="4" name="Obraz 3" descr="Masz znamiona i lubisz słońce? Musisz iść do lekarza. Chirurg: te osoby  powinny to robić co trzy miesiące">
            <a:extLst>
              <a:ext uri="{FF2B5EF4-FFF2-40B4-BE49-F238E27FC236}">
                <a16:creationId xmlns:a16="http://schemas.microsoft.com/office/drawing/2014/main" id="{1D44892E-6435-3983-B247-5C528B0B42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709" r="11550" b="-1"/>
          <a:stretch/>
        </p:blipFill>
        <p:spPr>
          <a:xfrm>
            <a:off x="952501" y="1700691"/>
            <a:ext cx="3681658" cy="3465636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74718B0-9D13-0883-2281-8222A81B2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2544301"/>
            <a:ext cx="5706373" cy="3619991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pl-PL" sz="2400" dirty="0">
                <a:latin typeface="Univers Light"/>
              </a:rPr>
              <a:t>Przeprowadzając samoobserwację skóry, należy stanąć przed lustrem i dokładnie przyjrzeć się całej powierzchni skóry w poszukiwaniu podejrzanych zmian. Jeżeli miało się jakieś znamiona wcześniej, należy je dokładnie obejrzeć, by przekonać się, czy ich wygląd nie uległ zmianie. Dotyczy to nie tylko znamion, ale i pieprzyków, a nawet piegów.</a:t>
            </a:r>
          </a:p>
        </p:txBody>
      </p:sp>
    </p:spTree>
    <p:extLst>
      <p:ext uri="{BB962C8B-B14F-4D97-AF65-F5344CB8AC3E}">
        <p14:creationId xmlns:p14="http://schemas.microsoft.com/office/powerpoint/2010/main" val="1344103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5CEA6D0-BA4F-0503-D98B-6D93AF99E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50D424-378A-5EAF-BEF3-AB85F9E3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17698" y="952500"/>
            <a:ext cx="9321802" cy="4953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BEC945B-3480-CDF8-3301-C425ECF7C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6710" y="1295400"/>
            <a:ext cx="5144387" cy="1598024"/>
          </a:xfrm>
        </p:spPr>
        <p:txBody>
          <a:bodyPr>
            <a:normAutofit/>
          </a:bodyPr>
          <a:lstStyle/>
          <a:p>
            <a:pPr algn="ctr"/>
            <a:r>
              <a:rPr lang="pl-PL">
                <a:ea typeface="+mj-lt"/>
                <a:cs typeface="+mj-lt"/>
              </a:rPr>
              <a:t>grupa ryzyka zachorowania na czerniaka</a:t>
            </a:r>
            <a:endParaRPr lang="pl-PL"/>
          </a:p>
        </p:txBody>
      </p:sp>
      <p:pic>
        <p:nvPicPr>
          <p:cNvPr id="4" name="Obraz 3" descr="Obraz zawierający tekst, Ludzka twarz, ubrania, osoba&#10;&#10;Opis wygenerowany automatycznie">
            <a:extLst>
              <a:ext uri="{FF2B5EF4-FFF2-40B4-BE49-F238E27FC236}">
                <a16:creationId xmlns:a16="http://schemas.microsoft.com/office/drawing/2014/main" id="{AB92DF57-5A1D-BD67-F939-20F355BDED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4936"/>
          <a:stretch/>
        </p:blipFill>
        <p:spPr>
          <a:xfrm>
            <a:off x="305520" y="287964"/>
            <a:ext cx="5484225" cy="5218150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C91A333-BA79-ED66-9C6E-45F94EF91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5392" y="3051575"/>
            <a:ext cx="5259405" cy="27484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pl-PL" dirty="0">
                <a:latin typeface="Univers Light"/>
                <a:cs typeface="Poppins"/>
              </a:rPr>
              <a:t>W grupie zwiększonego ryzyka wystąpienia czerniaka skóry są osoby o jasnej skórze, blond oraz rudych włosach, z piegami, ze skłonnością do oparzeń słonecznych, posiadające dużo różnorodnych znamion o nietypowej lokalizacji (np. na stopach, dłoniach, skórze owłosionej głowy), określanych jako tzw. zespół znamion atypowych. </a:t>
            </a:r>
            <a:endParaRPr lang="pl-PL" dirty="0">
              <a:latin typeface="Univers Light"/>
            </a:endParaRPr>
          </a:p>
        </p:txBody>
      </p:sp>
    </p:spTree>
    <p:extLst>
      <p:ext uri="{BB962C8B-B14F-4D97-AF65-F5344CB8AC3E}">
        <p14:creationId xmlns:p14="http://schemas.microsoft.com/office/powerpoint/2010/main" val="14354135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654246F-8623-7F3F-7EFA-15A14DAF0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1C1EE6C-A361-AC77-6B3E-1CA5CF79A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74" y="319897"/>
            <a:ext cx="5149369" cy="1940530"/>
          </a:xfrm>
        </p:spPr>
        <p:txBody>
          <a:bodyPr>
            <a:normAutofit/>
          </a:bodyPr>
          <a:lstStyle/>
          <a:p>
            <a:pPr algn="ctr"/>
            <a:r>
              <a:rPr lang="pl-PL" sz="3600">
                <a:ea typeface="+mj-lt"/>
                <a:cs typeface="+mj-lt"/>
              </a:rPr>
              <a:t>Promieniowanie UV i czerniak</a:t>
            </a:r>
            <a:endParaRPr lang="pl-PL" sz="360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11DFC5-4ECB-5BB8-8002-E22CD55EC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557" y="2369308"/>
            <a:ext cx="5030102" cy="398188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ctr">
              <a:lnSpc>
                <a:spcPct val="110000"/>
              </a:lnSpc>
            </a:pPr>
            <a:r>
              <a:rPr lang="pl-PL" dirty="0">
                <a:latin typeface="Univers Light"/>
                <a:ea typeface="Open Sans"/>
                <a:cs typeface="Open Sans"/>
              </a:rPr>
              <a:t>Promieniowanie ultrafioletowe (UV) pochodzące głównie od słońca jest głównym czynnikiem ryzyka rozwoju czerniaka skóry. Długotrwała ekspozycja na UV może uszkadzać DNA komórek skóry, co zwiększa ryzyko rozwoju nowotworu. </a:t>
            </a:r>
            <a:r>
              <a:rPr lang="pl-PL" dirty="0">
                <a:ea typeface="+mn-lt"/>
                <a:cs typeface="+mn-lt"/>
              </a:rPr>
              <a:t>Należy bezwzględnie zrezygnować z korzystania z solarium – promieniowanie ultrafioletowe w solarium jest nawet 10-15 razy silniejsze od promieniowania słonecznego. Nawet kilka wizyt w solarium przed 30 rokiem życia zwiększa ryzyko zachorowania na czerniaka o 75 procent.</a:t>
            </a:r>
            <a:endParaRPr lang="pl-PL" dirty="0">
              <a:latin typeface="Univers Light"/>
              <a:ea typeface="Open Sans"/>
              <a:cs typeface="Open San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AC4BDE1-4D40-5601-7947-DB5EFE31D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7918" y="953965"/>
            <a:ext cx="4281582" cy="49515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 descr="Obraz zawierający chmura, niebo, osoba, na wolnym powietrzu&#10;&#10;Opis wygenerowany automatycznie">
            <a:extLst>
              <a:ext uri="{FF2B5EF4-FFF2-40B4-BE49-F238E27FC236}">
                <a16:creationId xmlns:a16="http://schemas.microsoft.com/office/drawing/2014/main" id="{E5F8BC9B-FE35-4595-F9C9-6997CD1E57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52" r="23874" b="1"/>
          <a:stretch/>
        </p:blipFill>
        <p:spPr>
          <a:xfrm>
            <a:off x="6204745" y="1699144"/>
            <a:ext cx="4281582" cy="34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3148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6693B66-A446-157A-75F0-5A193E07A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257851-71FD-BBDC-685A-069F9C0A5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2500" y="952499"/>
            <a:ext cx="10287000" cy="46101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ymbol zastępczy zawartości 3" descr="XII Tydzień Świadomości Czerniaka - Twoja skóra – ważne pole do ochrony! -  AkademiaCzerniaka">
            <a:extLst>
              <a:ext uri="{FF2B5EF4-FFF2-40B4-BE49-F238E27FC236}">
                <a16:creationId xmlns:a16="http://schemas.microsoft.com/office/drawing/2014/main" id="{75179A9D-D6CB-4587-1D39-A802A88F89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074" r="1" b="1"/>
          <a:stretch/>
        </p:blipFill>
        <p:spPr>
          <a:xfrm>
            <a:off x="792192" y="576532"/>
            <a:ext cx="10607615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0880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654246F-8623-7F3F-7EFA-15A14DAF0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0081BD0-222E-E467-9FF7-EE59B6B6C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123" y="353890"/>
            <a:ext cx="6320669" cy="1376340"/>
          </a:xfrm>
        </p:spPr>
        <p:txBody>
          <a:bodyPr>
            <a:normAutofit/>
          </a:bodyPr>
          <a:lstStyle/>
          <a:p>
            <a:pPr algn="ctr"/>
            <a:r>
              <a:rPr lang="pl-PL" sz="3600" dirty="0">
                <a:solidFill>
                  <a:srgbClr val="000000"/>
                </a:solidFill>
              </a:rPr>
              <a:t>Inne NOWOTWORY ZŁOŚLIWE SKÓRY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06BB2F-BD62-2791-E6A6-71C2D13DD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123" y="2100129"/>
            <a:ext cx="5386140" cy="405892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pl-PL" sz="2400" b="1" dirty="0">
                <a:latin typeface="Univers Light"/>
                <a:ea typeface="+mn-lt"/>
                <a:cs typeface="+mn-lt"/>
              </a:rPr>
              <a:t>RAK PODSTAWNOKOMÓRKOWY SKÓRY</a:t>
            </a:r>
            <a:r>
              <a:rPr lang="pl-PL" sz="2400" dirty="0">
                <a:latin typeface="Univers Light"/>
                <a:ea typeface="+mn-lt"/>
                <a:cs typeface="+mn-lt"/>
              </a:rPr>
              <a:t> </a:t>
            </a:r>
            <a:r>
              <a:rPr lang="pl-PL" sz="2400" dirty="0">
                <a:latin typeface="Univers Light"/>
                <a:ea typeface="+mn-lt"/>
                <a:cs typeface="Arial"/>
              </a:rPr>
              <a:t>- najczęstszy nowotwór złośliwy skóry i najczęstszy nowotwór złośliwy u osób rasy białej, </a:t>
            </a:r>
            <a:r>
              <a:rPr lang="pl-PL" sz="2400" dirty="0">
                <a:latin typeface="Univers Light"/>
                <a:ea typeface="+mn-lt"/>
                <a:cs typeface="+mn-lt"/>
              </a:rPr>
              <a:t>wywodzący się z nierogowaciejących komórek warstwy podstawnej naskórka</a:t>
            </a:r>
            <a:r>
              <a:rPr lang="pl-PL" sz="2400" dirty="0">
                <a:latin typeface="Univers Light"/>
                <a:ea typeface="+mn-lt"/>
                <a:cs typeface="Arial"/>
              </a:rPr>
              <a:t> charakteryzujący się niskim stopniem złośliwości, powolnym wzrostem i bardzo rzadkim </a:t>
            </a:r>
            <a:r>
              <a:rPr lang="pl-PL" sz="2400" err="1">
                <a:latin typeface="Univers Light"/>
                <a:ea typeface="+mn-lt"/>
                <a:cs typeface="Arial"/>
              </a:rPr>
              <a:t>przerzutowaniem</a:t>
            </a:r>
            <a:r>
              <a:rPr lang="pl-PL" sz="2400" dirty="0">
                <a:latin typeface="Univers Light"/>
                <a:ea typeface="+mn-lt"/>
                <a:cs typeface="Arial"/>
              </a:rPr>
              <a:t>.</a:t>
            </a:r>
            <a:endParaRPr lang="pl-PL" sz="2400" dirty="0">
              <a:latin typeface="Univers Light"/>
              <a:cs typeface="Calibri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C4BDE1-4D40-5601-7947-DB5EFE31D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5400" y="953965"/>
            <a:ext cx="4164100" cy="49515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az 5" descr="Jak wygląda typowy Rak Podstawnokomórkowy">
            <a:extLst>
              <a:ext uri="{FF2B5EF4-FFF2-40B4-BE49-F238E27FC236}">
                <a16:creationId xmlns:a16="http://schemas.microsoft.com/office/drawing/2014/main" id="{6956B728-9FE9-A855-ECB3-02C123777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7192" y="1623509"/>
            <a:ext cx="3936520" cy="362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131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CBA49C4-1DD2-E778-4348-0B14B85F6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50D424-378A-5EAF-BEF3-AB85F9E3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09786" y="952500"/>
            <a:ext cx="3005649" cy="495299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 descr="Rak kolczystokomórkowy, czyli niepozorna zmiana skórna, która może być  niezwykle niebezpieczna">
            <a:extLst>
              <a:ext uri="{FF2B5EF4-FFF2-40B4-BE49-F238E27FC236}">
                <a16:creationId xmlns:a16="http://schemas.microsoft.com/office/drawing/2014/main" id="{3BC26602-6494-2602-0C9C-4DFCECDCA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954" y="1360795"/>
            <a:ext cx="3465902" cy="1950468"/>
          </a:xfrm>
          <a:prstGeom prst="rect">
            <a:avLst/>
          </a:prstGeom>
        </p:spPr>
      </p:pic>
      <p:pic>
        <p:nvPicPr>
          <p:cNvPr id="4" name="Obraz 3" descr="Ilustracja">
            <a:extLst>
              <a:ext uri="{FF2B5EF4-FFF2-40B4-BE49-F238E27FC236}">
                <a16:creationId xmlns:a16="http://schemas.microsoft.com/office/drawing/2014/main" id="{F3549C6F-643D-0B30-11B8-54A4B05634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6807" y="3431714"/>
            <a:ext cx="3307914" cy="2166936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E86A7C-2374-3173-AD7D-29C4497788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9402" y="952481"/>
            <a:ext cx="5882970" cy="53555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pl-PL" sz="2400" b="1" dirty="0">
                <a:latin typeface="Univers Light"/>
                <a:ea typeface="+mn-lt"/>
                <a:cs typeface="+mn-lt"/>
              </a:rPr>
              <a:t> RAK KOLCZYSTOKOMÓRKOWY - </a:t>
            </a:r>
            <a:r>
              <a:rPr lang="pl-PL" sz="2400" dirty="0">
                <a:latin typeface="Univers Light"/>
                <a:ea typeface="+mn-lt"/>
                <a:cs typeface="+mn-lt"/>
              </a:rPr>
              <a:t>jest drugim pod względem częstości występowania  nowotworem skóry.</a:t>
            </a:r>
            <a:r>
              <a:rPr lang="pl-PL" sz="2400" dirty="0">
                <a:latin typeface="Univers Light"/>
                <a:cs typeface="Arial"/>
              </a:rPr>
              <a:t> </a:t>
            </a:r>
            <a:r>
              <a:rPr lang="pl-PL" sz="2400" dirty="0">
                <a:latin typeface="Univers Light"/>
                <a:ea typeface="+mn-lt"/>
                <a:cs typeface="Arial"/>
              </a:rPr>
              <a:t>N</a:t>
            </a:r>
            <a:r>
              <a:rPr lang="pl-PL" sz="2400" dirty="0">
                <a:latin typeface="Univers Light"/>
                <a:ea typeface="+mn-lt"/>
                <a:cs typeface="+mn-lt"/>
              </a:rPr>
              <a:t>ajczęściej powstaje na podłożu stanów przedrakowych, a czynnikami prowokującymi </a:t>
            </a:r>
            <a:r>
              <a:rPr lang="pl-PL" sz="2400" dirty="0" err="1">
                <a:latin typeface="Univers Light"/>
                <a:ea typeface="+mn-lt"/>
                <a:cs typeface="+mn-lt"/>
              </a:rPr>
              <a:t>nowotworzenie</a:t>
            </a:r>
            <a:r>
              <a:rPr lang="pl-PL" sz="2400" dirty="0">
                <a:latin typeface="Univers Light"/>
                <a:ea typeface="+mn-lt"/>
                <a:cs typeface="+mn-lt"/>
              </a:rPr>
              <a:t> są drażnienie mechaniczne, ekspozycja na działanie środków chemicznych i na promieniowanie. Rokuje gorzej niż rak </a:t>
            </a:r>
            <a:r>
              <a:rPr lang="pl-PL" sz="2400" dirty="0" err="1">
                <a:latin typeface="Univers Light"/>
                <a:ea typeface="+mn-lt"/>
                <a:cs typeface="+mn-lt"/>
              </a:rPr>
              <a:t>podstawnokomórkowy</a:t>
            </a:r>
            <a:r>
              <a:rPr lang="pl-PL" sz="2400" dirty="0">
                <a:latin typeface="Univers Light"/>
                <a:ea typeface="+mn-lt"/>
                <a:cs typeface="+mn-lt"/>
              </a:rPr>
              <a:t> skóry; w przeciwieństwie do niego daje przerzuty, głównie do węzłów chłonnych i odznacza się szybszym wzrostem.</a:t>
            </a:r>
            <a:endParaRPr lang="pl-PL" sz="2400" dirty="0">
              <a:latin typeface="Univers Light"/>
            </a:endParaRPr>
          </a:p>
        </p:txBody>
      </p:sp>
    </p:spTree>
    <p:extLst>
      <p:ext uri="{BB962C8B-B14F-4D97-AF65-F5344CB8AC3E}">
        <p14:creationId xmlns:p14="http://schemas.microsoft.com/office/powerpoint/2010/main" val="5019798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654246F-8623-7F3F-7EFA-15A14DAF0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D6F083B-675B-ADB7-8873-8DEDB3AEA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162" y="529007"/>
            <a:ext cx="5375158" cy="513207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pl-PL" sz="2400" b="1" dirty="0">
                <a:ea typeface="+mn-lt"/>
                <a:cs typeface="+mn-lt"/>
              </a:rPr>
              <a:t>RAK Z KOMÓREK MERKLA (MCC)</a:t>
            </a:r>
            <a:r>
              <a:rPr lang="pl-PL" sz="2400" dirty="0">
                <a:ea typeface="+mn-lt"/>
                <a:cs typeface="+mn-lt"/>
              </a:rPr>
              <a:t> to pierwotny rak skóry o dużej złośliwości, rzadko występujący i szybko rosnący nowotwór złośliwy wywodzący się z komórek neuroendokrynnych skóry. Zwykle objawia się jako twardy, niebolesny guzek, o gładkiej powierzchni, najczęściej w skórze głowy i szyi. W 50% przypadków w momencie rozpoznania obecne są już przerzuty w węzłach chłonnych, w 35% występują też przerzuty odległe, przede wszystkim do płuc, mózgu, wątroby i kości.</a:t>
            </a:r>
            <a:endParaRPr lang="pl-PL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C4BDE1-4D40-5601-7947-DB5EFE31D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7918" y="953965"/>
            <a:ext cx="4281582" cy="49515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3" descr="ilustracja">
            <a:extLst>
              <a:ext uri="{FF2B5EF4-FFF2-40B4-BE49-F238E27FC236}">
                <a16:creationId xmlns:a16="http://schemas.microsoft.com/office/drawing/2014/main" id="{22068480-6D25-03A9-D727-2C630B9B38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185" b="2"/>
          <a:stretch/>
        </p:blipFill>
        <p:spPr>
          <a:xfrm>
            <a:off x="6204745" y="1699144"/>
            <a:ext cx="4281582" cy="34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5764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Obraz zawierający tekst, pudełko, kreskówka&#10;&#10;Opis wygenerowany automatycznie">
            <a:extLst>
              <a:ext uri="{FF2B5EF4-FFF2-40B4-BE49-F238E27FC236}">
                <a16:creationId xmlns:a16="http://schemas.microsoft.com/office/drawing/2014/main" id="{DF16BCE0-28D6-2971-7DF0-EC0008C43E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70096" y="286784"/>
            <a:ext cx="6549882" cy="6285780"/>
          </a:xfrm>
        </p:spPr>
      </p:pic>
    </p:spTree>
    <p:extLst>
      <p:ext uri="{BB962C8B-B14F-4D97-AF65-F5344CB8AC3E}">
        <p14:creationId xmlns:p14="http://schemas.microsoft.com/office/powerpoint/2010/main" val="17945394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C493F85-4BF4-2722-7AD6-4491C26485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3" descr="Obraz zawierający osoba, Akcesoria modowe, żyła, nadgarstek&#10;&#10;Opis wygenerowany automatycznie">
            <a:extLst>
              <a:ext uri="{FF2B5EF4-FFF2-40B4-BE49-F238E27FC236}">
                <a16:creationId xmlns:a16="http://schemas.microsoft.com/office/drawing/2014/main" id="{D2992F89-4893-809A-7FE6-AEDE697028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274"/>
          <a:stretch/>
        </p:blipFill>
        <p:spPr>
          <a:xfrm>
            <a:off x="20" y="1"/>
            <a:ext cx="12191979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643E582-2F5C-967E-4197-32864E7D6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285306" y="1285310"/>
            <a:ext cx="6857999" cy="4287383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57000"/>
                </a:srgbClr>
              </a:gs>
              <a:gs pos="100000">
                <a:srgbClr val="000000">
                  <a:alpha val="0"/>
                </a:srgbClr>
              </a:gs>
              <a:gs pos="56000">
                <a:srgbClr val="000000">
                  <a:alpha val="2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Podtytuł 1">
            <a:extLst>
              <a:ext uri="{FF2B5EF4-FFF2-40B4-BE49-F238E27FC236}">
                <a16:creationId xmlns:a16="http://schemas.microsoft.com/office/drawing/2014/main" id="{FEB6E82D-08F2-E5BB-E134-5670CE8111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13185" y="1492428"/>
            <a:ext cx="3379755" cy="1800533"/>
          </a:xfrm>
        </p:spPr>
        <p:txBody>
          <a:bodyPr anchor="b">
            <a:normAutofit/>
          </a:bodyPr>
          <a:lstStyle/>
          <a:p>
            <a:pPr algn="ctr"/>
            <a:r>
              <a:rPr lang="pl-PL" dirty="0">
                <a:solidFill>
                  <a:schemeClr val="bg1"/>
                </a:solidFill>
                <a:latin typeface="Arial"/>
                <a:cs typeface="Arial"/>
              </a:rPr>
              <a:t>Dziękujemy za uwagę.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BCC854-0144-FBE6-C55E-82A562BAB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5900706" y="566703"/>
            <a:ext cx="6857999" cy="5724588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57000"/>
                </a:srgbClr>
              </a:gs>
              <a:gs pos="100000">
                <a:srgbClr val="000000">
                  <a:alpha val="0"/>
                </a:srgbClr>
              </a:gs>
              <a:gs pos="72000">
                <a:srgbClr val="000000">
                  <a:alpha val="2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941B5CEB-3AC0-AAD9-7E9C-FB6834F771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32019" y="1386777"/>
            <a:ext cx="4802084" cy="2008167"/>
          </a:xfrm>
          <a:noFill/>
        </p:spPr>
        <p:txBody>
          <a:bodyPr anchor="ctr">
            <a:normAutofit/>
          </a:bodyPr>
          <a:lstStyle/>
          <a:p>
            <a:r>
              <a:rPr lang="pl-PL" sz="6700" b="1" dirty="0">
                <a:solidFill>
                  <a:srgbClr val="FFFFFF"/>
                </a:solidFill>
              </a:rPr>
              <a:t>KONIEC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15B084D-B395-62E7-F6F2-43CFBC726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52500" y="952500"/>
            <a:ext cx="10286999" cy="4953000"/>
          </a:xfrm>
          <a:custGeom>
            <a:avLst/>
            <a:gdLst>
              <a:gd name="connsiteX0" fmla="*/ 0 w 9985794"/>
              <a:gd name="connsiteY0" fmla="*/ 0 h 4920343"/>
              <a:gd name="connsiteX1" fmla="*/ 9985794 w 9985794"/>
              <a:gd name="connsiteY1" fmla="*/ 0 h 4920343"/>
              <a:gd name="connsiteX2" fmla="*/ 9985794 w 9985794"/>
              <a:gd name="connsiteY2" fmla="*/ 4920343 h 4920343"/>
              <a:gd name="connsiteX3" fmla="*/ 0 w 9985794"/>
              <a:gd name="connsiteY3" fmla="*/ 4920343 h 4920343"/>
              <a:gd name="connsiteX4" fmla="*/ 0 w 9985794"/>
              <a:gd name="connsiteY4" fmla="*/ 4119525 h 4920343"/>
              <a:gd name="connsiteX5" fmla="*/ 4905554 w 9985794"/>
              <a:gd name="connsiteY5" fmla="*/ 4119525 h 4920343"/>
              <a:gd name="connsiteX6" fmla="*/ 4905554 w 9985794"/>
              <a:gd name="connsiteY6" fmla="*/ 1451087 h 4920343"/>
              <a:gd name="connsiteX7" fmla="*/ 0 w 9985794"/>
              <a:gd name="connsiteY7" fmla="*/ 1451087 h 4920343"/>
              <a:gd name="connsiteX0" fmla="*/ 4905554 w 9985794"/>
              <a:gd name="connsiteY0" fmla="*/ 4119525 h 4920343"/>
              <a:gd name="connsiteX1" fmla="*/ 4905554 w 9985794"/>
              <a:gd name="connsiteY1" fmla="*/ 1451087 h 4920343"/>
              <a:gd name="connsiteX2" fmla="*/ 0 w 9985794"/>
              <a:gd name="connsiteY2" fmla="*/ 1451087 h 4920343"/>
              <a:gd name="connsiteX3" fmla="*/ 0 w 9985794"/>
              <a:gd name="connsiteY3" fmla="*/ 0 h 4920343"/>
              <a:gd name="connsiteX4" fmla="*/ 9985794 w 9985794"/>
              <a:gd name="connsiteY4" fmla="*/ 0 h 4920343"/>
              <a:gd name="connsiteX5" fmla="*/ 9985794 w 9985794"/>
              <a:gd name="connsiteY5" fmla="*/ 4920343 h 4920343"/>
              <a:gd name="connsiteX6" fmla="*/ 0 w 9985794"/>
              <a:gd name="connsiteY6" fmla="*/ 4920343 h 4920343"/>
              <a:gd name="connsiteX7" fmla="*/ 0 w 9985794"/>
              <a:gd name="connsiteY7" fmla="*/ 4119525 h 4920343"/>
              <a:gd name="connsiteX8" fmla="*/ 4996994 w 9985794"/>
              <a:gd name="connsiteY8" fmla="*/ 4210965 h 4920343"/>
              <a:gd name="connsiteX0" fmla="*/ 4905554 w 9985794"/>
              <a:gd name="connsiteY0" fmla="*/ 4119525 h 4920343"/>
              <a:gd name="connsiteX1" fmla="*/ 4905554 w 9985794"/>
              <a:gd name="connsiteY1" fmla="*/ 1451087 h 4920343"/>
              <a:gd name="connsiteX2" fmla="*/ 0 w 9985794"/>
              <a:gd name="connsiteY2" fmla="*/ 1451087 h 4920343"/>
              <a:gd name="connsiteX3" fmla="*/ 0 w 9985794"/>
              <a:gd name="connsiteY3" fmla="*/ 0 h 4920343"/>
              <a:gd name="connsiteX4" fmla="*/ 9985794 w 9985794"/>
              <a:gd name="connsiteY4" fmla="*/ 0 h 4920343"/>
              <a:gd name="connsiteX5" fmla="*/ 9985794 w 9985794"/>
              <a:gd name="connsiteY5" fmla="*/ 4920343 h 4920343"/>
              <a:gd name="connsiteX6" fmla="*/ 0 w 9985794"/>
              <a:gd name="connsiteY6" fmla="*/ 4920343 h 4920343"/>
              <a:gd name="connsiteX7" fmla="*/ 0 w 9985794"/>
              <a:gd name="connsiteY7" fmla="*/ 4119525 h 4920343"/>
              <a:gd name="connsiteX0" fmla="*/ 4905554 w 9985794"/>
              <a:gd name="connsiteY0" fmla="*/ 1451087 h 4920343"/>
              <a:gd name="connsiteX1" fmla="*/ 0 w 9985794"/>
              <a:gd name="connsiteY1" fmla="*/ 1451087 h 4920343"/>
              <a:gd name="connsiteX2" fmla="*/ 0 w 9985794"/>
              <a:gd name="connsiteY2" fmla="*/ 0 h 4920343"/>
              <a:gd name="connsiteX3" fmla="*/ 9985794 w 9985794"/>
              <a:gd name="connsiteY3" fmla="*/ 0 h 4920343"/>
              <a:gd name="connsiteX4" fmla="*/ 9985794 w 9985794"/>
              <a:gd name="connsiteY4" fmla="*/ 4920343 h 4920343"/>
              <a:gd name="connsiteX5" fmla="*/ 0 w 9985794"/>
              <a:gd name="connsiteY5" fmla="*/ 4920343 h 4920343"/>
              <a:gd name="connsiteX6" fmla="*/ 0 w 9985794"/>
              <a:gd name="connsiteY6" fmla="*/ 4119525 h 4920343"/>
              <a:gd name="connsiteX0" fmla="*/ 0 w 9985794"/>
              <a:gd name="connsiteY0" fmla="*/ 1451087 h 4920343"/>
              <a:gd name="connsiteX1" fmla="*/ 0 w 9985794"/>
              <a:gd name="connsiteY1" fmla="*/ 0 h 4920343"/>
              <a:gd name="connsiteX2" fmla="*/ 9985794 w 9985794"/>
              <a:gd name="connsiteY2" fmla="*/ 0 h 4920343"/>
              <a:gd name="connsiteX3" fmla="*/ 9985794 w 9985794"/>
              <a:gd name="connsiteY3" fmla="*/ 4920343 h 4920343"/>
              <a:gd name="connsiteX4" fmla="*/ 0 w 9985794"/>
              <a:gd name="connsiteY4" fmla="*/ 4920343 h 4920343"/>
              <a:gd name="connsiteX5" fmla="*/ 0 w 9985794"/>
              <a:gd name="connsiteY5" fmla="*/ 4119525 h 4920343"/>
              <a:gd name="connsiteX0" fmla="*/ 0 w 9987788"/>
              <a:gd name="connsiteY0" fmla="*/ 2249229 h 4920343"/>
              <a:gd name="connsiteX1" fmla="*/ 1994 w 9987788"/>
              <a:gd name="connsiteY1" fmla="*/ 0 h 4920343"/>
              <a:gd name="connsiteX2" fmla="*/ 9987788 w 9987788"/>
              <a:gd name="connsiteY2" fmla="*/ 0 h 4920343"/>
              <a:gd name="connsiteX3" fmla="*/ 9987788 w 9987788"/>
              <a:gd name="connsiteY3" fmla="*/ 4920343 h 4920343"/>
              <a:gd name="connsiteX4" fmla="*/ 1994 w 9987788"/>
              <a:gd name="connsiteY4" fmla="*/ 4920343 h 4920343"/>
              <a:gd name="connsiteX5" fmla="*/ 1994 w 9987788"/>
              <a:gd name="connsiteY5" fmla="*/ 4119525 h 4920343"/>
              <a:gd name="connsiteX0" fmla="*/ 10003 w 9985823"/>
              <a:gd name="connsiteY0" fmla="*/ 2385996 h 4920343"/>
              <a:gd name="connsiteX1" fmla="*/ 29 w 9985823"/>
              <a:gd name="connsiteY1" fmla="*/ 0 h 4920343"/>
              <a:gd name="connsiteX2" fmla="*/ 9985823 w 9985823"/>
              <a:gd name="connsiteY2" fmla="*/ 0 h 4920343"/>
              <a:gd name="connsiteX3" fmla="*/ 9985823 w 9985823"/>
              <a:gd name="connsiteY3" fmla="*/ 4920343 h 4920343"/>
              <a:gd name="connsiteX4" fmla="*/ 29 w 9985823"/>
              <a:gd name="connsiteY4" fmla="*/ 4920343 h 4920343"/>
              <a:gd name="connsiteX5" fmla="*/ 29 w 9985823"/>
              <a:gd name="connsiteY5" fmla="*/ 4119525 h 4920343"/>
              <a:gd name="connsiteX0" fmla="*/ 192 w 9985985"/>
              <a:gd name="connsiteY0" fmla="*/ 2390079 h 4920343"/>
              <a:gd name="connsiteX1" fmla="*/ 191 w 9985985"/>
              <a:gd name="connsiteY1" fmla="*/ 0 h 4920343"/>
              <a:gd name="connsiteX2" fmla="*/ 9985985 w 9985985"/>
              <a:gd name="connsiteY2" fmla="*/ 0 h 4920343"/>
              <a:gd name="connsiteX3" fmla="*/ 9985985 w 9985985"/>
              <a:gd name="connsiteY3" fmla="*/ 4920343 h 4920343"/>
              <a:gd name="connsiteX4" fmla="*/ 191 w 9985985"/>
              <a:gd name="connsiteY4" fmla="*/ 4920343 h 4920343"/>
              <a:gd name="connsiteX5" fmla="*/ 191 w 9985985"/>
              <a:gd name="connsiteY5" fmla="*/ 4119525 h 49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85985" h="4920343">
                <a:moveTo>
                  <a:pt x="192" y="2390079"/>
                </a:moveTo>
                <a:cubicBezTo>
                  <a:pt x="857" y="1640336"/>
                  <a:pt x="-474" y="749743"/>
                  <a:pt x="191" y="0"/>
                </a:cubicBezTo>
                <a:lnTo>
                  <a:pt x="9985985" y="0"/>
                </a:lnTo>
                <a:lnTo>
                  <a:pt x="9985985" y="4920343"/>
                </a:lnTo>
                <a:lnTo>
                  <a:pt x="191" y="4920343"/>
                </a:lnTo>
                <a:lnTo>
                  <a:pt x="191" y="4119525"/>
                </a:lnTo>
              </a:path>
            </a:pathLst>
          </a:cu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9739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oiseVTI">
  <a:themeElements>
    <a:clrScheme name="Poise">
      <a:dk1>
        <a:sysClr val="windowText" lastClr="000000"/>
      </a:dk1>
      <a:lt1>
        <a:sysClr val="window" lastClr="FFFFFF"/>
      </a:lt1>
      <a:dk2>
        <a:srgbClr val="403739"/>
      </a:dk2>
      <a:lt2>
        <a:srgbClr val="F4E9E6"/>
      </a:lt2>
      <a:accent1>
        <a:srgbClr val="B18083"/>
      </a:accent1>
      <a:accent2>
        <a:srgbClr val="C17A69"/>
      </a:accent2>
      <a:accent3>
        <a:srgbClr val="CE9573"/>
      </a:accent3>
      <a:accent4>
        <a:srgbClr val="82907A"/>
      </a:accent4>
      <a:accent5>
        <a:srgbClr val="9A9966"/>
      </a:accent5>
      <a:accent6>
        <a:srgbClr val="AB9955"/>
      </a:accent6>
      <a:hlink>
        <a:srgbClr val="A97979"/>
      </a:hlink>
      <a:folHlink>
        <a:srgbClr val="BB7563"/>
      </a:folHlink>
    </a:clrScheme>
    <a:fontScheme name="Goudy Univers">
      <a:majorFont>
        <a:latin typeface="Goudy Old Style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iseVTI" id="{9843863B-6720-4231-BFE7-E604B355382A}" vid="{6C5B2780-C73E-445D-98DA-9D2BCD7897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606</Words>
  <Application>Microsoft Office PowerPoint</Application>
  <PresentationFormat>Panoramiczny</PresentationFormat>
  <Paragraphs>32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0" baseType="lpstr">
      <vt:lpstr>Arial</vt:lpstr>
      <vt:lpstr>Goudy Old Style</vt:lpstr>
      <vt:lpstr>Univers Light</vt:lpstr>
      <vt:lpstr>PoiseVTI</vt:lpstr>
      <vt:lpstr>CZERNIAK, czyli nowotwór skóry</vt:lpstr>
      <vt:lpstr>Prezentacja programu PowerPoint</vt:lpstr>
      <vt:lpstr>ALGORYTM ABCDE</vt:lpstr>
      <vt:lpstr>Prezentacja programu PowerPoint</vt:lpstr>
      <vt:lpstr>CHARAKTERYSTYCZNE OBJAWY CZERNIAKA</vt:lpstr>
      <vt:lpstr>Prezentacja programu PowerPoint</vt:lpstr>
      <vt:lpstr>Jak mogę uchronić się przed nowotworami złośliwymi skóry?</vt:lpstr>
      <vt:lpstr>samobadanie skóry</vt:lpstr>
      <vt:lpstr>grupa ryzyka zachorowania na czerniaka</vt:lpstr>
      <vt:lpstr>Promieniowanie UV i czerniak</vt:lpstr>
      <vt:lpstr>Prezentacja programu PowerPoint</vt:lpstr>
      <vt:lpstr>Inne NOWOTWORY ZŁOŚLIWE SKÓRY</vt:lpstr>
      <vt:lpstr>Prezentacja programu PowerPoint</vt:lpstr>
      <vt:lpstr>Prezentacja programu PowerPoint</vt:lpstr>
      <vt:lpstr>Prezentacja programu PowerPoint</vt:lpstr>
      <vt:lpstr>KONIEC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Anna c</cp:lastModifiedBy>
  <cp:revision>426</cp:revision>
  <dcterms:created xsi:type="dcterms:W3CDTF">2024-09-20T16:08:35Z</dcterms:created>
  <dcterms:modified xsi:type="dcterms:W3CDTF">2025-03-16T20:20:00Z</dcterms:modified>
</cp:coreProperties>
</file>