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Alexandria Semi Bold"/>
      <p:regular r:id="rId17"/>
    </p:embeddedFont>
    <p:embeddedFont>
      <p:font typeface="Alexandria Semi Bold"/>
      <p:regular r:id="rId18"/>
    </p:embeddedFont>
    <p:embeddedFont>
      <p:font typeface="Sora Light"/>
      <p:regular r:id="rId19"/>
    </p:embeddedFont>
    <p:embeddedFont>
      <p:font typeface="Sora Light"/>
      <p:regular r:id="rId20"/>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2-1.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3-1.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4-1.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5-1.png"/><Relationship Id="rId3"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6-1.png"/><Relationship Id="rId3"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7-1.png"/><Relationship Id="rId3"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8-1.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09-1.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0-1.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gamma.app/?utm_source=made-with-gamma" TargetMode="External"/><Relationship Id="rId1" Type="http://schemas.openxmlformats.org/officeDocument/2006/relationships/image" Target="../media/image-1011-1.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7EEF9"/>
          </a:solidFill>
          <a:ln/>
        </p:spPr>
      </p:sp>
      <p:sp>
        <p:nvSpPr>
          <p:cNvPr id="3" name="Shape 1"/>
          <p:cNvSpPr/>
          <p:nvPr/>
        </p:nvSpPr>
        <p:spPr>
          <a:xfrm>
            <a:off x="0" y="0"/>
            <a:ext cx="14630400" cy="8229600"/>
          </a:xfrm>
          <a:prstGeom prst="rect">
            <a:avLst/>
          </a:prstGeom>
          <a:solidFill>
            <a:srgbClr val="FFFAFA"/>
          </a:solidFill>
          <a:ln/>
        </p:spPr>
      </p:sp>
      <p:pic>
        <p:nvPicPr>
          <p:cNvPr id="4" name="Image 0" descr="preencoded.png">
            <a:hlinkClick r:id="rId2" tooltip=""/>
          </p:cNvPr>
          <p:cNvPicPr>
            <a:picLocks noChangeAspect="1"/>
          </p:cNvPicPr>
          <p:nvPr/>
        </p:nvPicPr>
        <p:blipFill>
          <a:blip r:embed="rId1"/>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7.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8.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0.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758309" y="778669"/>
            <a:ext cx="7627382" cy="2950726"/>
          </a:xfrm>
          <a:prstGeom prst="rect">
            <a:avLst/>
          </a:prstGeom>
          <a:noFill/>
          <a:ln/>
        </p:spPr>
        <p:txBody>
          <a:bodyPr wrap="square" lIns="0" tIns="0" rIns="0" bIns="0" rtlCol="0" anchor="t"/>
          <a:lstStyle/>
          <a:p>
            <a:pPr indent="0" marL="0">
              <a:lnSpc>
                <a:spcPts val="7700"/>
              </a:lnSpc>
              <a:buNone/>
            </a:pPr>
            <a:r>
              <a:rPr lang="en-US" sz="6150" dirty="0">
                <a:solidFill>
                  <a:srgbClr val="1F1E1E"/>
                </a:solidFill>
                <a:latin typeface="Alexandria Semi Bold" pitchFamily="34" charset="0"/>
                <a:ea typeface="Alexandria Semi Bold" pitchFamily="34" charset="-122"/>
                <a:cs typeface="Alexandria Semi Bold" pitchFamily="34" charset="-120"/>
              </a:rPr>
              <a:t>Cukrzyca: Podstawowe Informacje</a:t>
            </a:r>
            <a:endParaRPr lang="en-US" sz="6150" dirty="0"/>
          </a:p>
        </p:txBody>
      </p:sp>
      <p:sp>
        <p:nvSpPr>
          <p:cNvPr id="4" name="Text 1"/>
          <p:cNvSpPr/>
          <p:nvPr/>
        </p:nvSpPr>
        <p:spPr>
          <a:xfrm>
            <a:off x="758309" y="4054316"/>
            <a:ext cx="7627382" cy="2773680"/>
          </a:xfrm>
          <a:prstGeom prst="rect">
            <a:avLst/>
          </a:prstGeom>
          <a:noFill/>
          <a:ln/>
        </p:spPr>
        <p:txBody>
          <a:bodyPr wrap="squar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Cukrzyca jest przewlekłą chorobą, która wpływa na sposób, w jaki organizm reguluje poziom glukozy (cukru) we krwi. Glukoza jest głównym źródłem energii dla komórek naszego organizmu, a insulina, hormon produkowany przez trzustkę, umożliwia jej wnikanie do komórek. U osób z cukrzycą trzustka nie produkuje wystarczającej ilości insuliny lub komórki organizmu nie reagują prawidłowo na insulinę. W efekcie glukoza gromadzi się we krwi, co może prowadzić do poważnych problemów zdrowotnych.</a:t>
            </a:r>
            <a:endParaRPr lang="en-US" sz="1700" dirty="0"/>
          </a:p>
        </p:txBody>
      </p:sp>
      <p:sp>
        <p:nvSpPr>
          <p:cNvPr id="5" name="Shape 2"/>
          <p:cNvSpPr/>
          <p:nvPr/>
        </p:nvSpPr>
        <p:spPr>
          <a:xfrm>
            <a:off x="758309" y="7087910"/>
            <a:ext cx="346591" cy="346591"/>
          </a:xfrm>
          <a:prstGeom prst="roundRect">
            <a:avLst>
              <a:gd name="adj" fmla="val 26380043"/>
            </a:avLst>
          </a:prstGeom>
          <a:solidFill>
            <a:srgbClr val="ED7F42"/>
          </a:solidFill>
          <a:ln w="7620">
            <a:solidFill>
              <a:srgbClr val="FFFFFF"/>
            </a:solidFill>
            <a:prstDash val="solid"/>
          </a:ln>
        </p:spPr>
      </p:sp>
      <p:sp>
        <p:nvSpPr>
          <p:cNvPr id="6" name="Text 3"/>
          <p:cNvSpPr/>
          <p:nvPr/>
        </p:nvSpPr>
        <p:spPr>
          <a:xfrm>
            <a:off x="856655" y="7212449"/>
            <a:ext cx="149900" cy="97512"/>
          </a:xfrm>
          <a:prstGeom prst="rect">
            <a:avLst/>
          </a:prstGeom>
          <a:noFill/>
          <a:ln/>
        </p:spPr>
        <p:txBody>
          <a:bodyPr wrap="none" lIns="0" tIns="0" rIns="0" bIns="0" rtlCol="0" anchor="t"/>
          <a:lstStyle/>
          <a:p>
            <a:pPr algn="ctr" indent="0" marL="0">
              <a:lnSpc>
                <a:spcPts val="750"/>
              </a:lnSpc>
              <a:buNone/>
            </a:pPr>
            <a:r>
              <a:rPr lang="en-US" sz="750" dirty="0">
                <a:solidFill>
                  <a:srgbClr val="3C3838"/>
                </a:solidFill>
                <a:latin typeface="Sora Medium" pitchFamily="34" charset="0"/>
                <a:ea typeface="Sora Medium" pitchFamily="34" charset="-122"/>
                <a:cs typeface="Sora Medium" pitchFamily="34" charset="-120"/>
              </a:rPr>
              <a:t>AC</a:t>
            </a:r>
            <a:endParaRPr lang="en-US" sz="750" dirty="0"/>
          </a:p>
        </p:txBody>
      </p:sp>
      <p:sp>
        <p:nvSpPr>
          <p:cNvPr id="7" name="Text 4"/>
          <p:cNvSpPr/>
          <p:nvPr/>
        </p:nvSpPr>
        <p:spPr>
          <a:xfrm>
            <a:off x="1213128" y="7071717"/>
            <a:ext cx="2840474" cy="379214"/>
          </a:xfrm>
          <a:prstGeom prst="rect">
            <a:avLst/>
          </a:prstGeom>
          <a:noFill/>
          <a:ln/>
        </p:spPr>
        <p:txBody>
          <a:bodyPr wrap="none" lIns="0" tIns="0" rIns="0" bIns="0" rtlCol="0" anchor="t"/>
          <a:lstStyle/>
          <a:p>
            <a:pPr algn="l" indent="0" marL="0">
              <a:lnSpc>
                <a:spcPts val="2950"/>
              </a:lnSpc>
              <a:buNone/>
            </a:pPr>
            <a:r>
              <a:rPr lang="en-US" sz="2100" b="1" dirty="0">
                <a:solidFill>
                  <a:srgbClr val="3B3535"/>
                </a:solidFill>
                <a:latin typeface="Sora Bold" pitchFamily="34" charset="0"/>
                <a:ea typeface="Sora Bold" pitchFamily="34" charset="-122"/>
                <a:cs typeface="Sora Bold" pitchFamily="34" charset="-120"/>
              </a:rPr>
              <a:t>by Anna Ciarkowska</a:t>
            </a: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44000" y="0"/>
            <a:ext cx="5486400" cy="8229600"/>
          </a:xfrm>
          <a:prstGeom prst="rect">
            <a:avLst/>
          </a:prstGeom>
        </p:spPr>
      </p:pic>
      <p:sp>
        <p:nvSpPr>
          <p:cNvPr id="3" name="Text 0"/>
          <p:cNvSpPr/>
          <p:nvPr/>
        </p:nvSpPr>
        <p:spPr>
          <a:xfrm>
            <a:off x="692825" y="863203"/>
            <a:ext cx="5209580" cy="651272"/>
          </a:xfrm>
          <a:prstGeom prst="rect">
            <a:avLst/>
          </a:prstGeom>
          <a:noFill/>
          <a:ln/>
        </p:spPr>
        <p:txBody>
          <a:bodyPr wrap="none" lIns="0" tIns="0" rIns="0" bIns="0" rtlCol="0" anchor="t"/>
          <a:lstStyle/>
          <a:p>
            <a:pPr indent="0" marL="0">
              <a:lnSpc>
                <a:spcPts val="5100"/>
              </a:lnSpc>
              <a:buNone/>
            </a:pPr>
            <a:r>
              <a:rPr lang="en-US" sz="4100" dirty="0">
                <a:solidFill>
                  <a:srgbClr val="1F1E1E"/>
                </a:solidFill>
                <a:latin typeface="Alexandria Semi Bold" pitchFamily="34" charset="0"/>
                <a:ea typeface="Alexandria Semi Bold" pitchFamily="34" charset="-122"/>
                <a:cs typeface="Alexandria Semi Bold" pitchFamily="34" charset="-120"/>
              </a:rPr>
              <a:t>Rodzaje Cukrzycy</a:t>
            </a:r>
            <a:endParaRPr lang="en-US" sz="4100" dirty="0"/>
          </a:p>
        </p:txBody>
      </p:sp>
      <p:sp>
        <p:nvSpPr>
          <p:cNvPr id="4" name="Text 1"/>
          <p:cNvSpPr/>
          <p:nvPr/>
        </p:nvSpPr>
        <p:spPr>
          <a:xfrm>
            <a:off x="692825" y="1811417"/>
            <a:ext cx="7758351" cy="2533650"/>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Istnieje kilka rodzajów cukrzycy, a dwa najczęstsze to cukrzyca typu 1 i cukrzyca typu 2. Cukrzyca typu 1, dawniej zwana cukrzycą młodzieńczą lub insulinoniezależną, występuje, gdy układ odpornościowy organizmu atakuje i niszczy komórki produkujące insulinę w trzustce. Cukrzyca typu 2, dawniej zwana cukrzycą dorosłych lub insulinoopornością, występuje, gdy organizm staje się oporny na insulinę, co oznacza, że insulina nie działa tak efektywnie, jak powinna. Inne rodzaje cukrzycy obejmują cukrzycę ciążową, która rozwija się podczas ciąży, i cukrzycę wtórną, która jest wynikiem innych schorzeń.</a:t>
            </a:r>
            <a:endParaRPr lang="en-US" sz="1550" dirty="0"/>
          </a:p>
        </p:txBody>
      </p:sp>
      <p:sp>
        <p:nvSpPr>
          <p:cNvPr id="5" name="Shape 2"/>
          <p:cNvSpPr/>
          <p:nvPr/>
        </p:nvSpPr>
        <p:spPr>
          <a:xfrm>
            <a:off x="692825" y="4790361"/>
            <a:ext cx="445413" cy="445413"/>
          </a:xfrm>
          <a:prstGeom prst="roundRect">
            <a:avLst>
              <a:gd name="adj" fmla="val 18667"/>
            </a:avLst>
          </a:prstGeom>
          <a:solidFill>
            <a:srgbClr val="D5DCF6"/>
          </a:solidFill>
          <a:ln w="7620">
            <a:solidFill>
              <a:srgbClr val="BBC2DC"/>
            </a:solidFill>
            <a:prstDash val="solid"/>
          </a:ln>
        </p:spPr>
      </p:sp>
      <p:sp>
        <p:nvSpPr>
          <p:cNvPr id="6" name="Text 3"/>
          <p:cNvSpPr/>
          <p:nvPr/>
        </p:nvSpPr>
        <p:spPr>
          <a:xfrm>
            <a:off x="854035" y="4856798"/>
            <a:ext cx="122873" cy="312539"/>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1</a:t>
            </a:r>
            <a:endParaRPr lang="en-US" sz="2450" dirty="0"/>
          </a:p>
        </p:txBody>
      </p:sp>
      <p:sp>
        <p:nvSpPr>
          <p:cNvPr id="7" name="Text 4"/>
          <p:cNvSpPr/>
          <p:nvPr/>
        </p:nvSpPr>
        <p:spPr>
          <a:xfrm>
            <a:off x="1336119" y="4790361"/>
            <a:ext cx="2604730" cy="325636"/>
          </a:xfrm>
          <a:prstGeom prst="rect">
            <a:avLst/>
          </a:prstGeom>
          <a:noFill/>
          <a:ln/>
        </p:spPr>
        <p:txBody>
          <a:bodyPr wrap="none" lIns="0" tIns="0" rIns="0" bIns="0" rtlCol="0" anchor="t"/>
          <a:lstStyle/>
          <a:p>
            <a:pPr indent="0" marL="0">
              <a:lnSpc>
                <a:spcPts val="2550"/>
              </a:lnSpc>
              <a:buNone/>
            </a:pPr>
            <a:r>
              <a:rPr lang="en-US" sz="2050" dirty="0">
                <a:solidFill>
                  <a:srgbClr val="3B3535"/>
                </a:solidFill>
                <a:latin typeface="Alexandria Semi Bold" pitchFamily="34" charset="0"/>
                <a:ea typeface="Alexandria Semi Bold" pitchFamily="34" charset="-122"/>
                <a:cs typeface="Alexandria Semi Bold" pitchFamily="34" charset="-120"/>
              </a:rPr>
              <a:t>Cukrzyca typu 1</a:t>
            </a:r>
            <a:endParaRPr lang="en-US" sz="2050" dirty="0"/>
          </a:p>
        </p:txBody>
      </p:sp>
      <p:sp>
        <p:nvSpPr>
          <p:cNvPr id="8" name="Text 5"/>
          <p:cNvSpPr/>
          <p:nvPr/>
        </p:nvSpPr>
        <p:spPr>
          <a:xfrm>
            <a:off x="1336119" y="5234702"/>
            <a:ext cx="3136940" cy="950119"/>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Występuje, gdy organizm niszczy komórki produkujące insulinę.</a:t>
            </a:r>
            <a:endParaRPr lang="en-US" sz="1550" dirty="0"/>
          </a:p>
        </p:txBody>
      </p:sp>
      <p:sp>
        <p:nvSpPr>
          <p:cNvPr id="9" name="Shape 6"/>
          <p:cNvSpPr/>
          <p:nvPr/>
        </p:nvSpPr>
        <p:spPr>
          <a:xfrm>
            <a:off x="4670941" y="4790361"/>
            <a:ext cx="445413" cy="445413"/>
          </a:xfrm>
          <a:prstGeom prst="roundRect">
            <a:avLst>
              <a:gd name="adj" fmla="val 18667"/>
            </a:avLst>
          </a:prstGeom>
          <a:solidFill>
            <a:srgbClr val="D5DCF6"/>
          </a:solidFill>
          <a:ln w="7620">
            <a:solidFill>
              <a:srgbClr val="BBC2DC"/>
            </a:solidFill>
            <a:prstDash val="solid"/>
          </a:ln>
        </p:spPr>
      </p:sp>
      <p:sp>
        <p:nvSpPr>
          <p:cNvPr id="10" name="Text 7"/>
          <p:cNvSpPr/>
          <p:nvPr/>
        </p:nvSpPr>
        <p:spPr>
          <a:xfrm>
            <a:off x="4800243" y="4856798"/>
            <a:ext cx="186690" cy="312539"/>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2</a:t>
            </a:r>
            <a:endParaRPr lang="en-US" sz="2450" dirty="0"/>
          </a:p>
        </p:txBody>
      </p:sp>
      <p:sp>
        <p:nvSpPr>
          <p:cNvPr id="11" name="Text 8"/>
          <p:cNvSpPr/>
          <p:nvPr/>
        </p:nvSpPr>
        <p:spPr>
          <a:xfrm>
            <a:off x="5314236" y="4790361"/>
            <a:ext cx="2604730" cy="325636"/>
          </a:xfrm>
          <a:prstGeom prst="rect">
            <a:avLst/>
          </a:prstGeom>
          <a:noFill/>
          <a:ln/>
        </p:spPr>
        <p:txBody>
          <a:bodyPr wrap="none" lIns="0" tIns="0" rIns="0" bIns="0" rtlCol="0" anchor="t"/>
          <a:lstStyle/>
          <a:p>
            <a:pPr indent="0" marL="0">
              <a:lnSpc>
                <a:spcPts val="2550"/>
              </a:lnSpc>
              <a:buNone/>
            </a:pPr>
            <a:r>
              <a:rPr lang="en-US" sz="2050" dirty="0">
                <a:solidFill>
                  <a:srgbClr val="3B3535"/>
                </a:solidFill>
                <a:latin typeface="Alexandria Semi Bold" pitchFamily="34" charset="0"/>
                <a:ea typeface="Alexandria Semi Bold" pitchFamily="34" charset="-122"/>
                <a:cs typeface="Alexandria Semi Bold" pitchFamily="34" charset="-120"/>
              </a:rPr>
              <a:t>Cukrzyca typu 2</a:t>
            </a:r>
            <a:endParaRPr lang="en-US" sz="2050" dirty="0"/>
          </a:p>
        </p:txBody>
      </p:sp>
      <p:sp>
        <p:nvSpPr>
          <p:cNvPr id="12" name="Text 9"/>
          <p:cNvSpPr/>
          <p:nvPr/>
        </p:nvSpPr>
        <p:spPr>
          <a:xfrm>
            <a:off x="5314236" y="5234702"/>
            <a:ext cx="3136940" cy="633413"/>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Występuje, gdy organizm staje się oporny na insulinę.</a:t>
            </a:r>
            <a:endParaRPr lang="en-US" sz="1550" dirty="0"/>
          </a:p>
        </p:txBody>
      </p:sp>
      <p:sp>
        <p:nvSpPr>
          <p:cNvPr id="13" name="Shape 10"/>
          <p:cNvSpPr/>
          <p:nvPr/>
        </p:nvSpPr>
        <p:spPr>
          <a:xfrm>
            <a:off x="692825" y="6605349"/>
            <a:ext cx="445413" cy="445413"/>
          </a:xfrm>
          <a:prstGeom prst="roundRect">
            <a:avLst>
              <a:gd name="adj" fmla="val 18667"/>
            </a:avLst>
          </a:prstGeom>
          <a:solidFill>
            <a:srgbClr val="D5DCF6"/>
          </a:solidFill>
          <a:ln w="7620">
            <a:solidFill>
              <a:srgbClr val="BBC2DC"/>
            </a:solidFill>
            <a:prstDash val="solid"/>
          </a:ln>
        </p:spPr>
      </p:sp>
      <p:sp>
        <p:nvSpPr>
          <p:cNvPr id="14" name="Text 11"/>
          <p:cNvSpPr/>
          <p:nvPr/>
        </p:nvSpPr>
        <p:spPr>
          <a:xfrm>
            <a:off x="822008" y="6671786"/>
            <a:ext cx="186928" cy="312539"/>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3</a:t>
            </a:r>
            <a:endParaRPr lang="en-US" sz="2450" dirty="0"/>
          </a:p>
        </p:txBody>
      </p:sp>
      <p:sp>
        <p:nvSpPr>
          <p:cNvPr id="15" name="Text 12"/>
          <p:cNvSpPr/>
          <p:nvPr/>
        </p:nvSpPr>
        <p:spPr>
          <a:xfrm>
            <a:off x="1336119" y="6605349"/>
            <a:ext cx="2604730" cy="325636"/>
          </a:xfrm>
          <a:prstGeom prst="rect">
            <a:avLst/>
          </a:prstGeom>
          <a:noFill/>
          <a:ln/>
        </p:spPr>
        <p:txBody>
          <a:bodyPr wrap="none" lIns="0" tIns="0" rIns="0" bIns="0" rtlCol="0" anchor="t"/>
          <a:lstStyle/>
          <a:p>
            <a:pPr indent="0" marL="0">
              <a:lnSpc>
                <a:spcPts val="2550"/>
              </a:lnSpc>
              <a:buNone/>
            </a:pPr>
            <a:r>
              <a:rPr lang="en-US" sz="2050" dirty="0">
                <a:solidFill>
                  <a:srgbClr val="3B3535"/>
                </a:solidFill>
                <a:latin typeface="Alexandria Semi Bold" pitchFamily="34" charset="0"/>
                <a:ea typeface="Alexandria Semi Bold" pitchFamily="34" charset="-122"/>
                <a:cs typeface="Alexandria Semi Bold" pitchFamily="34" charset="-120"/>
              </a:rPr>
              <a:t>Cukrzyca ciążowa</a:t>
            </a:r>
            <a:endParaRPr lang="en-US" sz="2050" dirty="0"/>
          </a:p>
        </p:txBody>
      </p:sp>
      <p:sp>
        <p:nvSpPr>
          <p:cNvPr id="16" name="Text 13"/>
          <p:cNvSpPr/>
          <p:nvPr/>
        </p:nvSpPr>
        <p:spPr>
          <a:xfrm>
            <a:off x="1336119" y="7049691"/>
            <a:ext cx="3136940" cy="316706"/>
          </a:xfrm>
          <a:prstGeom prst="rect">
            <a:avLst/>
          </a:prstGeom>
          <a:noFill/>
          <a:ln/>
        </p:spPr>
        <p:txBody>
          <a:bodyPr wrap="non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Rozwijająca się podczas ciąży.</a:t>
            </a:r>
            <a:endParaRPr lang="en-US" sz="1550" dirty="0"/>
          </a:p>
        </p:txBody>
      </p:sp>
      <p:sp>
        <p:nvSpPr>
          <p:cNvPr id="17" name="Shape 14"/>
          <p:cNvSpPr/>
          <p:nvPr/>
        </p:nvSpPr>
        <p:spPr>
          <a:xfrm>
            <a:off x="4670941" y="6605349"/>
            <a:ext cx="445413" cy="445413"/>
          </a:xfrm>
          <a:prstGeom prst="roundRect">
            <a:avLst>
              <a:gd name="adj" fmla="val 18667"/>
            </a:avLst>
          </a:prstGeom>
          <a:solidFill>
            <a:srgbClr val="D5DCF6"/>
          </a:solidFill>
          <a:ln w="7620">
            <a:solidFill>
              <a:srgbClr val="BBC2DC"/>
            </a:solidFill>
            <a:prstDash val="solid"/>
          </a:ln>
        </p:spPr>
      </p:sp>
      <p:sp>
        <p:nvSpPr>
          <p:cNvPr id="18" name="Text 15"/>
          <p:cNvSpPr/>
          <p:nvPr/>
        </p:nvSpPr>
        <p:spPr>
          <a:xfrm>
            <a:off x="4799409" y="6671786"/>
            <a:ext cx="188476" cy="312539"/>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4</a:t>
            </a:r>
            <a:endParaRPr lang="en-US" sz="2450" dirty="0"/>
          </a:p>
        </p:txBody>
      </p:sp>
      <p:sp>
        <p:nvSpPr>
          <p:cNvPr id="19" name="Text 16"/>
          <p:cNvSpPr/>
          <p:nvPr/>
        </p:nvSpPr>
        <p:spPr>
          <a:xfrm>
            <a:off x="5314236" y="6605349"/>
            <a:ext cx="2604730" cy="325636"/>
          </a:xfrm>
          <a:prstGeom prst="rect">
            <a:avLst/>
          </a:prstGeom>
          <a:noFill/>
          <a:ln/>
        </p:spPr>
        <p:txBody>
          <a:bodyPr wrap="none" lIns="0" tIns="0" rIns="0" bIns="0" rtlCol="0" anchor="t"/>
          <a:lstStyle/>
          <a:p>
            <a:pPr indent="0" marL="0">
              <a:lnSpc>
                <a:spcPts val="2550"/>
              </a:lnSpc>
              <a:buNone/>
            </a:pPr>
            <a:r>
              <a:rPr lang="en-US" sz="2050" dirty="0">
                <a:solidFill>
                  <a:srgbClr val="3B3535"/>
                </a:solidFill>
                <a:latin typeface="Alexandria Semi Bold" pitchFamily="34" charset="0"/>
                <a:ea typeface="Alexandria Semi Bold" pitchFamily="34" charset="-122"/>
                <a:cs typeface="Alexandria Semi Bold" pitchFamily="34" charset="-120"/>
              </a:rPr>
              <a:t>Cukrzyca wtórna</a:t>
            </a:r>
            <a:endParaRPr lang="en-US" sz="2050" dirty="0"/>
          </a:p>
        </p:txBody>
      </p:sp>
      <p:sp>
        <p:nvSpPr>
          <p:cNvPr id="20" name="Text 17"/>
          <p:cNvSpPr/>
          <p:nvPr/>
        </p:nvSpPr>
        <p:spPr>
          <a:xfrm>
            <a:off x="5314236" y="7049691"/>
            <a:ext cx="3136940" cy="316706"/>
          </a:xfrm>
          <a:prstGeom prst="rect">
            <a:avLst/>
          </a:prstGeom>
          <a:noFill/>
          <a:ln/>
        </p:spPr>
        <p:txBody>
          <a:bodyPr wrap="non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Wynikająca z innych schorzeń.</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382679"/>
          </a:xfrm>
          <a:prstGeom prst="rect">
            <a:avLst/>
          </a:prstGeom>
        </p:spPr>
      </p:pic>
      <p:sp>
        <p:nvSpPr>
          <p:cNvPr id="3" name="Text 0"/>
          <p:cNvSpPr/>
          <p:nvPr/>
        </p:nvSpPr>
        <p:spPr>
          <a:xfrm>
            <a:off x="667107" y="2908102"/>
            <a:ext cx="5016341" cy="626983"/>
          </a:xfrm>
          <a:prstGeom prst="rect">
            <a:avLst/>
          </a:prstGeom>
          <a:noFill/>
          <a:ln/>
        </p:spPr>
        <p:txBody>
          <a:bodyPr wrap="none" lIns="0" tIns="0" rIns="0" bIns="0" rtlCol="0" anchor="t"/>
          <a:lstStyle/>
          <a:p>
            <a:pPr indent="0" marL="0">
              <a:lnSpc>
                <a:spcPts val="4900"/>
              </a:lnSpc>
              <a:buNone/>
            </a:pPr>
            <a:r>
              <a:rPr lang="en-US" sz="3900" dirty="0">
                <a:solidFill>
                  <a:srgbClr val="1F1E1E"/>
                </a:solidFill>
                <a:latin typeface="Alexandria Semi Bold" pitchFamily="34" charset="0"/>
                <a:ea typeface="Alexandria Semi Bold" pitchFamily="34" charset="-122"/>
                <a:cs typeface="Alexandria Semi Bold" pitchFamily="34" charset="-120"/>
              </a:rPr>
              <a:t>Objawy Cukrzycy</a:t>
            </a:r>
            <a:endParaRPr lang="en-US" sz="3900" dirty="0"/>
          </a:p>
        </p:txBody>
      </p:sp>
      <p:sp>
        <p:nvSpPr>
          <p:cNvPr id="4" name="Text 1"/>
          <p:cNvSpPr/>
          <p:nvPr/>
        </p:nvSpPr>
        <p:spPr>
          <a:xfrm>
            <a:off x="667107" y="3820954"/>
            <a:ext cx="13296186" cy="1219676"/>
          </a:xfrm>
          <a:prstGeom prst="rect">
            <a:avLst/>
          </a:prstGeom>
          <a:noFill/>
          <a:ln/>
        </p:spPr>
        <p:txBody>
          <a:bodyPr wrap="square" lIns="0" tIns="0" rIns="0" bIns="0" rtlCol="0" anchor="t"/>
          <a:lstStyle/>
          <a:p>
            <a:pPr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Objawy cukrzycy mogą być subtelne i rozwijać się stopniowo. Często pierwszym sygnałem jest zwiększone pragnienie i częste oddawanie moczu. Inne częste objawy obejmują: zmęczenie, utrata masy ciała, niewyraźne widzenie, częste infekcje, wolno gojące się rany, mrowienie lub drętwienie w dłoniach i stopach, zwiększona podatność na choroby. Jeśli zauważysz u siebie którykolwiek z tych objawów, skonsultuj się z lekarzem. Wczesne wykrycie cukrzycy jest kluczowe dla zapobiegania komplikacjom.</a:t>
            </a:r>
            <a:endParaRPr lang="en-US" sz="1500" dirty="0"/>
          </a:p>
        </p:txBody>
      </p:sp>
      <p:sp>
        <p:nvSpPr>
          <p:cNvPr id="5" name="Shape 2"/>
          <p:cNvSpPr/>
          <p:nvPr/>
        </p:nvSpPr>
        <p:spPr>
          <a:xfrm>
            <a:off x="667107" y="5255062"/>
            <a:ext cx="6552843" cy="1129189"/>
          </a:xfrm>
          <a:prstGeom prst="roundRect">
            <a:avLst>
              <a:gd name="adj" fmla="val 7090"/>
            </a:avLst>
          </a:prstGeom>
          <a:solidFill>
            <a:srgbClr val="D5DCF6"/>
          </a:solidFill>
          <a:ln w="7620">
            <a:solidFill>
              <a:srgbClr val="BBC2DC"/>
            </a:solidFill>
            <a:prstDash val="solid"/>
          </a:ln>
        </p:spPr>
      </p:sp>
      <p:sp>
        <p:nvSpPr>
          <p:cNvPr id="6" name="Text 3"/>
          <p:cNvSpPr/>
          <p:nvPr/>
        </p:nvSpPr>
        <p:spPr>
          <a:xfrm>
            <a:off x="865346" y="5453301"/>
            <a:ext cx="2952631" cy="313492"/>
          </a:xfrm>
          <a:prstGeom prst="rect">
            <a:avLst/>
          </a:prstGeom>
          <a:noFill/>
          <a:ln/>
        </p:spPr>
        <p:txBody>
          <a:bodyPr wrap="none" lIns="0" tIns="0" rIns="0" bIns="0" rtlCol="0" anchor="t"/>
          <a:lstStyle/>
          <a:p>
            <a:pP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Zwiększone pragnienie</a:t>
            </a:r>
            <a:endParaRPr lang="en-US" sz="1950" dirty="0"/>
          </a:p>
        </p:txBody>
      </p:sp>
      <p:sp>
        <p:nvSpPr>
          <p:cNvPr id="7" name="Text 4"/>
          <p:cNvSpPr/>
          <p:nvPr/>
        </p:nvSpPr>
        <p:spPr>
          <a:xfrm>
            <a:off x="865346" y="5881092"/>
            <a:ext cx="6156365" cy="304919"/>
          </a:xfrm>
          <a:prstGeom prst="rect">
            <a:avLst/>
          </a:prstGeom>
          <a:noFill/>
          <a:ln/>
        </p:spPr>
        <p:txBody>
          <a:bodyPr wrap="none" lIns="0" tIns="0" rIns="0" bIns="0" rtlCol="0" anchor="t"/>
          <a:lstStyle/>
          <a:p>
            <a:pPr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Częste oddawanie moczu</a:t>
            </a:r>
            <a:endParaRPr lang="en-US" sz="1500" dirty="0"/>
          </a:p>
        </p:txBody>
      </p:sp>
      <p:sp>
        <p:nvSpPr>
          <p:cNvPr id="8" name="Shape 5"/>
          <p:cNvSpPr/>
          <p:nvPr/>
        </p:nvSpPr>
        <p:spPr>
          <a:xfrm>
            <a:off x="7410569" y="5255062"/>
            <a:ext cx="6552843" cy="1129189"/>
          </a:xfrm>
          <a:prstGeom prst="roundRect">
            <a:avLst>
              <a:gd name="adj" fmla="val 7090"/>
            </a:avLst>
          </a:prstGeom>
          <a:solidFill>
            <a:srgbClr val="D5DCF6"/>
          </a:solidFill>
          <a:ln w="7620">
            <a:solidFill>
              <a:srgbClr val="BBC2DC"/>
            </a:solidFill>
            <a:prstDash val="solid"/>
          </a:ln>
        </p:spPr>
      </p:sp>
      <p:sp>
        <p:nvSpPr>
          <p:cNvPr id="9" name="Text 6"/>
          <p:cNvSpPr/>
          <p:nvPr/>
        </p:nvSpPr>
        <p:spPr>
          <a:xfrm>
            <a:off x="7608808" y="5453301"/>
            <a:ext cx="2508171" cy="313492"/>
          </a:xfrm>
          <a:prstGeom prst="rect">
            <a:avLst/>
          </a:prstGeom>
          <a:noFill/>
          <a:ln/>
        </p:spPr>
        <p:txBody>
          <a:bodyPr wrap="none" lIns="0" tIns="0" rIns="0" bIns="0" rtlCol="0" anchor="t"/>
          <a:lstStyle/>
          <a:p>
            <a:pP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Zmęczenie</a:t>
            </a:r>
            <a:endParaRPr lang="en-US" sz="1950" dirty="0"/>
          </a:p>
        </p:txBody>
      </p:sp>
      <p:sp>
        <p:nvSpPr>
          <p:cNvPr id="10" name="Text 7"/>
          <p:cNvSpPr/>
          <p:nvPr/>
        </p:nvSpPr>
        <p:spPr>
          <a:xfrm>
            <a:off x="7608808" y="5881092"/>
            <a:ext cx="6156365" cy="304919"/>
          </a:xfrm>
          <a:prstGeom prst="rect">
            <a:avLst/>
          </a:prstGeom>
          <a:noFill/>
          <a:ln/>
        </p:spPr>
        <p:txBody>
          <a:bodyPr wrap="none" lIns="0" tIns="0" rIns="0" bIns="0" rtlCol="0" anchor="t"/>
          <a:lstStyle/>
          <a:p>
            <a:pPr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Utrata masy ciała</a:t>
            </a:r>
            <a:endParaRPr lang="en-US" sz="1500" dirty="0"/>
          </a:p>
        </p:txBody>
      </p:sp>
      <p:sp>
        <p:nvSpPr>
          <p:cNvPr id="11" name="Shape 8"/>
          <p:cNvSpPr/>
          <p:nvPr/>
        </p:nvSpPr>
        <p:spPr>
          <a:xfrm>
            <a:off x="667107" y="6574869"/>
            <a:ext cx="6552843" cy="1129189"/>
          </a:xfrm>
          <a:prstGeom prst="roundRect">
            <a:avLst>
              <a:gd name="adj" fmla="val 7090"/>
            </a:avLst>
          </a:prstGeom>
          <a:solidFill>
            <a:srgbClr val="D5DCF6"/>
          </a:solidFill>
          <a:ln w="7620">
            <a:solidFill>
              <a:srgbClr val="BBC2DC"/>
            </a:solidFill>
            <a:prstDash val="solid"/>
          </a:ln>
        </p:spPr>
      </p:sp>
      <p:sp>
        <p:nvSpPr>
          <p:cNvPr id="12" name="Text 9"/>
          <p:cNvSpPr/>
          <p:nvPr/>
        </p:nvSpPr>
        <p:spPr>
          <a:xfrm>
            <a:off x="865346" y="6773108"/>
            <a:ext cx="2720102" cy="313492"/>
          </a:xfrm>
          <a:prstGeom prst="rect">
            <a:avLst/>
          </a:prstGeom>
          <a:noFill/>
          <a:ln/>
        </p:spPr>
        <p:txBody>
          <a:bodyPr wrap="none" lIns="0" tIns="0" rIns="0" bIns="0" rtlCol="0" anchor="t"/>
          <a:lstStyle/>
          <a:p>
            <a:pP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Niewyraźne widzenie</a:t>
            </a:r>
            <a:endParaRPr lang="en-US" sz="1950" dirty="0"/>
          </a:p>
        </p:txBody>
      </p:sp>
      <p:sp>
        <p:nvSpPr>
          <p:cNvPr id="13" name="Text 10"/>
          <p:cNvSpPr/>
          <p:nvPr/>
        </p:nvSpPr>
        <p:spPr>
          <a:xfrm>
            <a:off x="865346" y="7200900"/>
            <a:ext cx="6156365" cy="304919"/>
          </a:xfrm>
          <a:prstGeom prst="rect">
            <a:avLst/>
          </a:prstGeom>
          <a:noFill/>
          <a:ln/>
        </p:spPr>
        <p:txBody>
          <a:bodyPr wrap="none" lIns="0" tIns="0" rIns="0" bIns="0" rtlCol="0" anchor="t"/>
          <a:lstStyle/>
          <a:p>
            <a:pPr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Częste infekcje</a:t>
            </a:r>
            <a:endParaRPr lang="en-US" sz="1500" dirty="0"/>
          </a:p>
        </p:txBody>
      </p:sp>
      <p:sp>
        <p:nvSpPr>
          <p:cNvPr id="14" name="Shape 11"/>
          <p:cNvSpPr/>
          <p:nvPr/>
        </p:nvSpPr>
        <p:spPr>
          <a:xfrm>
            <a:off x="7410569" y="6574869"/>
            <a:ext cx="6552843" cy="1129189"/>
          </a:xfrm>
          <a:prstGeom prst="roundRect">
            <a:avLst>
              <a:gd name="adj" fmla="val 7090"/>
            </a:avLst>
          </a:prstGeom>
          <a:solidFill>
            <a:srgbClr val="D5DCF6"/>
          </a:solidFill>
          <a:ln w="7620">
            <a:solidFill>
              <a:srgbClr val="BBC2DC"/>
            </a:solidFill>
            <a:prstDash val="solid"/>
          </a:ln>
        </p:spPr>
      </p:sp>
      <p:sp>
        <p:nvSpPr>
          <p:cNvPr id="15" name="Text 12"/>
          <p:cNvSpPr/>
          <p:nvPr/>
        </p:nvSpPr>
        <p:spPr>
          <a:xfrm>
            <a:off x="7608808" y="6773108"/>
            <a:ext cx="2764512" cy="313492"/>
          </a:xfrm>
          <a:prstGeom prst="rect">
            <a:avLst/>
          </a:prstGeom>
          <a:noFill/>
          <a:ln/>
        </p:spPr>
        <p:txBody>
          <a:bodyPr wrap="none" lIns="0" tIns="0" rIns="0" bIns="0" rtlCol="0" anchor="t"/>
          <a:lstStyle/>
          <a:p>
            <a:pP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Wolno gojące się rany</a:t>
            </a:r>
            <a:endParaRPr lang="en-US" sz="1950" dirty="0"/>
          </a:p>
        </p:txBody>
      </p:sp>
      <p:sp>
        <p:nvSpPr>
          <p:cNvPr id="16" name="Text 13"/>
          <p:cNvSpPr/>
          <p:nvPr/>
        </p:nvSpPr>
        <p:spPr>
          <a:xfrm>
            <a:off x="7608808" y="7200900"/>
            <a:ext cx="6156365" cy="304919"/>
          </a:xfrm>
          <a:prstGeom prst="rect">
            <a:avLst/>
          </a:prstGeom>
          <a:noFill/>
          <a:ln/>
        </p:spPr>
        <p:txBody>
          <a:bodyPr wrap="none" lIns="0" tIns="0" rIns="0" bIns="0" rtlCol="0" anchor="t"/>
          <a:lstStyle/>
          <a:p>
            <a:pPr indent="0" marL="0">
              <a:lnSpc>
                <a:spcPts val="2400"/>
              </a:lnSpc>
              <a:buNone/>
            </a:pPr>
            <a:r>
              <a:rPr lang="en-US" sz="1500" dirty="0">
                <a:solidFill>
                  <a:srgbClr val="3B3535"/>
                </a:solidFill>
                <a:latin typeface="Sora Light" pitchFamily="34" charset="0"/>
                <a:ea typeface="Sora Light" pitchFamily="34" charset="-122"/>
                <a:cs typeface="Sora Light" pitchFamily="34" charset="-120"/>
              </a:rPr>
              <a:t>Mrówienie lub drętwienie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58309" y="2060972"/>
            <a:ext cx="11230451" cy="712708"/>
          </a:xfrm>
          <a:prstGeom prst="rect">
            <a:avLst/>
          </a:prstGeom>
          <a:noFill/>
          <a:ln/>
        </p:spPr>
        <p:txBody>
          <a:bodyPr wrap="none" lIns="0" tIns="0" rIns="0" bIns="0" rtlCol="0" anchor="t"/>
          <a:lstStyle/>
          <a:p>
            <a:pPr indent="0" marL="0">
              <a:lnSpc>
                <a:spcPts val="5600"/>
              </a:lnSpc>
              <a:buNone/>
            </a:pPr>
            <a:r>
              <a:rPr lang="en-US" sz="4450" dirty="0">
                <a:solidFill>
                  <a:srgbClr val="1F1E1E"/>
                </a:solidFill>
                <a:latin typeface="Alexandria Semi Bold" pitchFamily="34" charset="0"/>
                <a:ea typeface="Alexandria Semi Bold" pitchFamily="34" charset="-122"/>
                <a:cs typeface="Alexandria Semi Bold" pitchFamily="34" charset="-120"/>
              </a:rPr>
              <a:t>Czynniki Ryzyka Wystąpienia Cukrzycy</a:t>
            </a:r>
            <a:endParaRPr lang="en-US" sz="4450" dirty="0"/>
          </a:p>
        </p:txBody>
      </p:sp>
      <p:sp>
        <p:nvSpPr>
          <p:cNvPr id="3" name="Text 1"/>
          <p:cNvSpPr/>
          <p:nvPr/>
        </p:nvSpPr>
        <p:spPr>
          <a:xfrm>
            <a:off x="758309" y="3206948"/>
            <a:ext cx="13113782" cy="1386840"/>
          </a:xfrm>
          <a:prstGeom prst="rect">
            <a:avLst/>
          </a:prstGeom>
          <a:noFill/>
          <a:ln/>
        </p:spPr>
        <p:txBody>
          <a:bodyPr wrap="squar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Niektóre czynniki zwiększają ryzyko wystąpienia cukrzycy. Należą do nich: wiek (szczególnie po 45 roku życia), nadwaga lub otyłość, historia rodzinna cukrzycy, brak aktywności fizycznej, niezdrowa dieta bogata w tłuszcze nasycone i cukier, palenie tytoniu, niektóre choroby, takie jak zespół policystycznych jajników (PCOS) lub zespół Cushinga. Możesz zmniejszyć ryzyko rozwoju cukrzycy, prowadząc zdrowy styl życia.</a:t>
            </a:r>
            <a:endParaRPr lang="en-US" sz="1700" dirty="0"/>
          </a:p>
        </p:txBody>
      </p:sp>
      <p:sp>
        <p:nvSpPr>
          <p:cNvPr id="4" name="Text 2"/>
          <p:cNvSpPr/>
          <p:nvPr/>
        </p:nvSpPr>
        <p:spPr>
          <a:xfrm>
            <a:off x="758309" y="5054084"/>
            <a:ext cx="2850713" cy="356235"/>
          </a:xfrm>
          <a:prstGeom prst="rect">
            <a:avLst/>
          </a:prstGeom>
          <a:noFill/>
          <a:ln/>
        </p:spPr>
        <p:txBody>
          <a:bodyPr wrap="none" lIns="0" tIns="0" rIns="0" bIns="0" rtlCol="0" anchor="t"/>
          <a:lstStyle/>
          <a:p>
            <a:pPr indent="0" marL="0">
              <a:lnSpc>
                <a:spcPts val="2800"/>
              </a:lnSpc>
              <a:buNone/>
            </a:pPr>
            <a:r>
              <a:rPr lang="en-US" sz="2200" dirty="0">
                <a:solidFill>
                  <a:srgbClr val="1F1E1E"/>
                </a:solidFill>
                <a:latin typeface="Alexandria Semi Bold" pitchFamily="34" charset="0"/>
                <a:ea typeface="Alexandria Semi Bold" pitchFamily="34" charset="-122"/>
                <a:cs typeface="Alexandria Semi Bold" pitchFamily="34" charset="-120"/>
              </a:rPr>
              <a:t>Wiek</a:t>
            </a:r>
            <a:endParaRPr lang="en-US" sz="2200" dirty="0"/>
          </a:p>
        </p:txBody>
      </p:sp>
      <p:sp>
        <p:nvSpPr>
          <p:cNvPr id="5" name="Text 3"/>
          <p:cNvSpPr/>
          <p:nvPr/>
        </p:nvSpPr>
        <p:spPr>
          <a:xfrm>
            <a:off x="758309" y="5626894"/>
            <a:ext cx="4018359" cy="346710"/>
          </a:xfrm>
          <a:prstGeom prst="rect">
            <a:avLst/>
          </a:prstGeom>
          <a:noFill/>
          <a:ln/>
        </p:spPr>
        <p:txBody>
          <a:bodyPr wrap="non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Szczególnie po 45 roku życia.</a:t>
            </a:r>
            <a:endParaRPr lang="en-US" sz="1700" dirty="0"/>
          </a:p>
        </p:txBody>
      </p:sp>
      <p:sp>
        <p:nvSpPr>
          <p:cNvPr id="6" name="Text 4"/>
          <p:cNvSpPr/>
          <p:nvPr/>
        </p:nvSpPr>
        <p:spPr>
          <a:xfrm>
            <a:off x="5312926" y="5054084"/>
            <a:ext cx="3060740" cy="356235"/>
          </a:xfrm>
          <a:prstGeom prst="rect">
            <a:avLst/>
          </a:prstGeom>
          <a:noFill/>
          <a:ln/>
        </p:spPr>
        <p:txBody>
          <a:bodyPr wrap="none" lIns="0" tIns="0" rIns="0" bIns="0" rtlCol="0" anchor="t"/>
          <a:lstStyle/>
          <a:p>
            <a:pPr indent="0" marL="0">
              <a:lnSpc>
                <a:spcPts val="2800"/>
              </a:lnSpc>
              <a:buNone/>
            </a:pPr>
            <a:r>
              <a:rPr lang="en-US" sz="2200" dirty="0">
                <a:solidFill>
                  <a:srgbClr val="1F1E1E"/>
                </a:solidFill>
                <a:latin typeface="Alexandria Semi Bold" pitchFamily="34" charset="0"/>
                <a:ea typeface="Alexandria Semi Bold" pitchFamily="34" charset="-122"/>
                <a:cs typeface="Alexandria Semi Bold" pitchFamily="34" charset="-120"/>
              </a:rPr>
              <a:t>Nadwaga lub otyłość</a:t>
            </a:r>
            <a:endParaRPr lang="en-US" sz="2200" dirty="0"/>
          </a:p>
        </p:txBody>
      </p:sp>
      <p:sp>
        <p:nvSpPr>
          <p:cNvPr id="7" name="Text 5"/>
          <p:cNvSpPr/>
          <p:nvPr/>
        </p:nvSpPr>
        <p:spPr>
          <a:xfrm>
            <a:off x="5312926" y="5626894"/>
            <a:ext cx="4018359" cy="346710"/>
          </a:xfrm>
          <a:prstGeom prst="rect">
            <a:avLst/>
          </a:prstGeom>
          <a:noFill/>
          <a:ln/>
        </p:spPr>
        <p:txBody>
          <a:bodyPr wrap="non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Niezdrowa dieta.</a:t>
            </a:r>
            <a:endParaRPr lang="en-US" sz="1700" dirty="0"/>
          </a:p>
        </p:txBody>
      </p:sp>
      <p:sp>
        <p:nvSpPr>
          <p:cNvPr id="8" name="Text 6"/>
          <p:cNvSpPr/>
          <p:nvPr/>
        </p:nvSpPr>
        <p:spPr>
          <a:xfrm>
            <a:off x="9867543" y="5054084"/>
            <a:ext cx="2850713" cy="356235"/>
          </a:xfrm>
          <a:prstGeom prst="rect">
            <a:avLst/>
          </a:prstGeom>
          <a:noFill/>
          <a:ln/>
        </p:spPr>
        <p:txBody>
          <a:bodyPr wrap="none" lIns="0" tIns="0" rIns="0" bIns="0" rtlCol="0" anchor="t"/>
          <a:lstStyle/>
          <a:p>
            <a:pPr indent="0" marL="0">
              <a:lnSpc>
                <a:spcPts val="2800"/>
              </a:lnSpc>
              <a:buNone/>
            </a:pPr>
            <a:r>
              <a:rPr lang="en-US" sz="2200" dirty="0">
                <a:solidFill>
                  <a:srgbClr val="1F1E1E"/>
                </a:solidFill>
                <a:latin typeface="Alexandria Semi Bold" pitchFamily="34" charset="0"/>
                <a:ea typeface="Alexandria Semi Bold" pitchFamily="34" charset="-122"/>
                <a:cs typeface="Alexandria Semi Bold" pitchFamily="34" charset="-120"/>
              </a:rPr>
              <a:t>Historia rodzinna</a:t>
            </a:r>
            <a:endParaRPr lang="en-US" sz="2200" dirty="0"/>
          </a:p>
        </p:txBody>
      </p:sp>
      <p:sp>
        <p:nvSpPr>
          <p:cNvPr id="9" name="Text 7"/>
          <p:cNvSpPr/>
          <p:nvPr/>
        </p:nvSpPr>
        <p:spPr>
          <a:xfrm>
            <a:off x="9867543" y="5626894"/>
            <a:ext cx="4018359" cy="346710"/>
          </a:xfrm>
          <a:prstGeom prst="rect">
            <a:avLst/>
          </a:prstGeom>
          <a:noFill/>
          <a:ln/>
        </p:spPr>
        <p:txBody>
          <a:bodyPr wrap="non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Brak aktywności fizycznej.</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6512" y="524232"/>
            <a:ext cx="8912543" cy="626388"/>
          </a:xfrm>
          <a:prstGeom prst="rect">
            <a:avLst/>
          </a:prstGeom>
          <a:noFill/>
          <a:ln/>
        </p:spPr>
        <p:txBody>
          <a:bodyPr wrap="none" lIns="0" tIns="0" rIns="0" bIns="0" rtlCol="0" anchor="t"/>
          <a:lstStyle/>
          <a:p>
            <a:pPr indent="0" marL="0">
              <a:lnSpc>
                <a:spcPts val="4900"/>
              </a:lnSpc>
              <a:buNone/>
            </a:pPr>
            <a:r>
              <a:rPr lang="en-US" sz="3900" dirty="0">
                <a:solidFill>
                  <a:srgbClr val="1F1E1E"/>
                </a:solidFill>
                <a:latin typeface="Alexandria Semi Bold" pitchFamily="34" charset="0"/>
                <a:ea typeface="Alexandria Semi Bold" pitchFamily="34" charset="-122"/>
                <a:cs typeface="Alexandria Semi Bold" pitchFamily="34" charset="-120"/>
              </a:rPr>
              <a:t>Komplikacje i Powikłania Cukrzycy</a:t>
            </a:r>
            <a:endParaRPr lang="en-US" sz="3900" dirty="0"/>
          </a:p>
        </p:txBody>
      </p:sp>
      <p:sp>
        <p:nvSpPr>
          <p:cNvPr id="3" name="Text 1"/>
          <p:cNvSpPr/>
          <p:nvPr/>
        </p:nvSpPr>
        <p:spPr>
          <a:xfrm>
            <a:off x="666512" y="1531382"/>
            <a:ext cx="13297376" cy="913686"/>
          </a:xfrm>
          <a:prstGeom prst="rect">
            <a:avLst/>
          </a:prstGeom>
          <a:noFill/>
          <a:ln/>
        </p:spPr>
        <p:txBody>
          <a:bodyPr wrap="square" lIns="0" tIns="0" rIns="0" bIns="0" rtlCol="0" anchor="t"/>
          <a:lstStyle/>
          <a:p>
            <a:pPr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Cukrzyca nieleczona lub niekontrolowana może prowadzić do poważnych komplikacji. Wysoki poziom glukozy we krwi może uszkadzać naczynia krwionośne, nerwy i narządy. Najczęstsze powikłania to: choroby układu krążenia (np. zawał serca, udar mózgu), choroby nerek, uszkodzenie nerwów (neuropatia), problemy ze wzrokiem (retinopatia), problemy ze stopami (stopami cukrzycowymi).</a:t>
            </a:r>
            <a:endParaRPr lang="en-US" sz="1450" dirty="0"/>
          </a:p>
        </p:txBody>
      </p:sp>
      <p:sp>
        <p:nvSpPr>
          <p:cNvPr id="4" name="Shape 2"/>
          <p:cNvSpPr/>
          <p:nvPr/>
        </p:nvSpPr>
        <p:spPr>
          <a:xfrm>
            <a:off x="7303770" y="2659261"/>
            <a:ext cx="22860" cy="5046107"/>
          </a:xfrm>
          <a:prstGeom prst="roundRect">
            <a:avLst>
              <a:gd name="adj" fmla="val 349881"/>
            </a:avLst>
          </a:prstGeom>
          <a:solidFill>
            <a:srgbClr val="BBC2DC"/>
          </a:solidFill>
          <a:ln/>
        </p:spPr>
      </p:sp>
      <p:sp>
        <p:nvSpPr>
          <p:cNvPr id="5" name="Shape 3"/>
          <p:cNvSpPr/>
          <p:nvPr/>
        </p:nvSpPr>
        <p:spPr>
          <a:xfrm>
            <a:off x="6457355" y="3076218"/>
            <a:ext cx="666512" cy="22860"/>
          </a:xfrm>
          <a:prstGeom prst="roundRect">
            <a:avLst>
              <a:gd name="adj" fmla="val 349881"/>
            </a:avLst>
          </a:prstGeom>
          <a:solidFill>
            <a:srgbClr val="BBC2DC"/>
          </a:solidFill>
          <a:ln/>
        </p:spPr>
      </p:sp>
      <p:sp>
        <p:nvSpPr>
          <p:cNvPr id="6" name="Shape 4"/>
          <p:cNvSpPr/>
          <p:nvPr/>
        </p:nvSpPr>
        <p:spPr>
          <a:xfrm>
            <a:off x="7101007" y="2873454"/>
            <a:ext cx="428387" cy="428387"/>
          </a:xfrm>
          <a:prstGeom prst="roundRect">
            <a:avLst>
              <a:gd name="adj" fmla="val 18671"/>
            </a:avLst>
          </a:prstGeom>
          <a:solidFill>
            <a:srgbClr val="D5DCF6"/>
          </a:solidFill>
          <a:ln w="7620">
            <a:solidFill>
              <a:srgbClr val="BBC2DC"/>
            </a:solidFill>
            <a:prstDash val="solid"/>
          </a:ln>
        </p:spPr>
      </p:sp>
      <p:sp>
        <p:nvSpPr>
          <p:cNvPr id="7" name="Text 5"/>
          <p:cNvSpPr/>
          <p:nvPr/>
        </p:nvSpPr>
        <p:spPr>
          <a:xfrm>
            <a:off x="7256026" y="2937272"/>
            <a:ext cx="118229" cy="300633"/>
          </a:xfrm>
          <a:prstGeom prst="rect">
            <a:avLst/>
          </a:prstGeom>
          <a:noFill/>
          <a:ln/>
        </p:spPr>
        <p:txBody>
          <a:bodyPr wrap="none" lIns="0" tIns="0" rIns="0" bIns="0" rtlCol="0" anchor="t"/>
          <a:lstStyle/>
          <a:p>
            <a:pPr algn="ctr" indent="0" marL="0">
              <a:lnSpc>
                <a:spcPts val="2350"/>
              </a:lnSpc>
              <a:buNone/>
            </a:pPr>
            <a:r>
              <a:rPr lang="en-US" sz="2350" dirty="0">
                <a:solidFill>
                  <a:srgbClr val="3B3535"/>
                </a:solidFill>
                <a:latin typeface="Alexandria Semi Bold" pitchFamily="34" charset="0"/>
                <a:ea typeface="Alexandria Semi Bold" pitchFamily="34" charset="-122"/>
                <a:cs typeface="Alexandria Semi Bold" pitchFamily="34" charset="-120"/>
              </a:rPr>
              <a:t>1</a:t>
            </a:r>
            <a:endParaRPr lang="en-US" sz="2350" dirty="0"/>
          </a:p>
        </p:txBody>
      </p:sp>
      <p:sp>
        <p:nvSpPr>
          <p:cNvPr id="8" name="Text 6"/>
          <p:cNvSpPr/>
          <p:nvPr/>
        </p:nvSpPr>
        <p:spPr>
          <a:xfrm>
            <a:off x="3069550" y="2849642"/>
            <a:ext cx="3198257" cy="313253"/>
          </a:xfrm>
          <a:prstGeom prst="rect">
            <a:avLst/>
          </a:prstGeom>
          <a:noFill/>
          <a:ln/>
        </p:spPr>
        <p:txBody>
          <a:bodyPr wrap="none" lIns="0" tIns="0" rIns="0" bIns="0" rtlCol="0" anchor="t"/>
          <a:lstStyle/>
          <a:p>
            <a:pPr algn="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Choroby układu krążenia</a:t>
            </a:r>
            <a:endParaRPr lang="en-US" sz="1950" dirty="0"/>
          </a:p>
        </p:txBody>
      </p:sp>
      <p:sp>
        <p:nvSpPr>
          <p:cNvPr id="9" name="Text 7"/>
          <p:cNvSpPr/>
          <p:nvPr/>
        </p:nvSpPr>
        <p:spPr>
          <a:xfrm>
            <a:off x="666512" y="3277076"/>
            <a:ext cx="5601295" cy="304562"/>
          </a:xfrm>
          <a:prstGeom prst="rect">
            <a:avLst/>
          </a:prstGeom>
          <a:noFill/>
          <a:ln/>
        </p:spPr>
        <p:txBody>
          <a:bodyPr wrap="none" lIns="0" tIns="0" rIns="0" bIns="0" rtlCol="0" anchor="t"/>
          <a:lstStyle/>
          <a:p>
            <a:pPr algn="r"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Zawał serca, udar mózgu.</a:t>
            </a:r>
            <a:endParaRPr lang="en-US" sz="1450" dirty="0"/>
          </a:p>
        </p:txBody>
      </p:sp>
      <p:sp>
        <p:nvSpPr>
          <p:cNvPr id="10" name="Shape 8"/>
          <p:cNvSpPr/>
          <p:nvPr/>
        </p:nvSpPr>
        <p:spPr>
          <a:xfrm>
            <a:off x="7506533" y="4028242"/>
            <a:ext cx="666512" cy="22860"/>
          </a:xfrm>
          <a:prstGeom prst="roundRect">
            <a:avLst>
              <a:gd name="adj" fmla="val 349881"/>
            </a:avLst>
          </a:prstGeom>
          <a:solidFill>
            <a:srgbClr val="BBC2DC"/>
          </a:solidFill>
          <a:ln/>
        </p:spPr>
      </p:sp>
      <p:sp>
        <p:nvSpPr>
          <p:cNvPr id="11" name="Shape 9"/>
          <p:cNvSpPr/>
          <p:nvPr/>
        </p:nvSpPr>
        <p:spPr>
          <a:xfrm>
            <a:off x="7101007" y="3825478"/>
            <a:ext cx="428387" cy="428387"/>
          </a:xfrm>
          <a:prstGeom prst="roundRect">
            <a:avLst>
              <a:gd name="adj" fmla="val 18671"/>
            </a:avLst>
          </a:prstGeom>
          <a:solidFill>
            <a:srgbClr val="D5DCF6"/>
          </a:solidFill>
          <a:ln w="7620">
            <a:solidFill>
              <a:srgbClr val="BBC2DC"/>
            </a:solidFill>
            <a:prstDash val="solid"/>
          </a:ln>
        </p:spPr>
      </p:sp>
      <p:sp>
        <p:nvSpPr>
          <p:cNvPr id="12" name="Text 10"/>
          <p:cNvSpPr/>
          <p:nvPr/>
        </p:nvSpPr>
        <p:spPr>
          <a:xfrm>
            <a:off x="7225427" y="3889296"/>
            <a:ext cx="179546" cy="300633"/>
          </a:xfrm>
          <a:prstGeom prst="rect">
            <a:avLst/>
          </a:prstGeom>
          <a:noFill/>
          <a:ln/>
        </p:spPr>
        <p:txBody>
          <a:bodyPr wrap="none" lIns="0" tIns="0" rIns="0" bIns="0" rtlCol="0" anchor="t"/>
          <a:lstStyle/>
          <a:p>
            <a:pPr algn="ctr" indent="0" marL="0">
              <a:lnSpc>
                <a:spcPts val="2350"/>
              </a:lnSpc>
              <a:buNone/>
            </a:pPr>
            <a:r>
              <a:rPr lang="en-US" sz="2350" dirty="0">
                <a:solidFill>
                  <a:srgbClr val="3B3535"/>
                </a:solidFill>
                <a:latin typeface="Alexandria Semi Bold" pitchFamily="34" charset="0"/>
                <a:ea typeface="Alexandria Semi Bold" pitchFamily="34" charset="-122"/>
                <a:cs typeface="Alexandria Semi Bold" pitchFamily="34" charset="-120"/>
              </a:rPr>
              <a:t>2</a:t>
            </a:r>
            <a:endParaRPr lang="en-US" sz="2350" dirty="0"/>
          </a:p>
        </p:txBody>
      </p:sp>
      <p:sp>
        <p:nvSpPr>
          <p:cNvPr id="13" name="Text 11"/>
          <p:cNvSpPr/>
          <p:nvPr/>
        </p:nvSpPr>
        <p:spPr>
          <a:xfrm>
            <a:off x="8362593" y="3801666"/>
            <a:ext cx="2505670" cy="313253"/>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Choroby nerek</a:t>
            </a:r>
            <a:endParaRPr lang="en-US" sz="1950" dirty="0"/>
          </a:p>
        </p:txBody>
      </p:sp>
      <p:sp>
        <p:nvSpPr>
          <p:cNvPr id="14" name="Text 12"/>
          <p:cNvSpPr/>
          <p:nvPr/>
        </p:nvSpPr>
        <p:spPr>
          <a:xfrm>
            <a:off x="8362593" y="4229100"/>
            <a:ext cx="5601295" cy="304562"/>
          </a:xfrm>
          <a:prstGeom prst="rect">
            <a:avLst/>
          </a:prstGeom>
          <a:noFill/>
          <a:ln/>
        </p:spPr>
        <p:txBody>
          <a:bodyPr wrap="non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Uszkodzenie nerek.</a:t>
            </a:r>
            <a:endParaRPr lang="en-US" sz="1450" dirty="0"/>
          </a:p>
        </p:txBody>
      </p:sp>
      <p:sp>
        <p:nvSpPr>
          <p:cNvPr id="15" name="Shape 13"/>
          <p:cNvSpPr/>
          <p:nvPr/>
        </p:nvSpPr>
        <p:spPr>
          <a:xfrm>
            <a:off x="6457355" y="4885134"/>
            <a:ext cx="666512" cy="22860"/>
          </a:xfrm>
          <a:prstGeom prst="roundRect">
            <a:avLst>
              <a:gd name="adj" fmla="val 349881"/>
            </a:avLst>
          </a:prstGeom>
          <a:solidFill>
            <a:srgbClr val="BBC2DC"/>
          </a:solidFill>
          <a:ln/>
        </p:spPr>
      </p:sp>
      <p:sp>
        <p:nvSpPr>
          <p:cNvPr id="16" name="Shape 14"/>
          <p:cNvSpPr/>
          <p:nvPr/>
        </p:nvSpPr>
        <p:spPr>
          <a:xfrm>
            <a:off x="7101007" y="4682371"/>
            <a:ext cx="428387" cy="428387"/>
          </a:xfrm>
          <a:prstGeom prst="roundRect">
            <a:avLst>
              <a:gd name="adj" fmla="val 18671"/>
            </a:avLst>
          </a:prstGeom>
          <a:solidFill>
            <a:srgbClr val="D5DCF6"/>
          </a:solidFill>
          <a:ln w="7620">
            <a:solidFill>
              <a:srgbClr val="BBC2DC"/>
            </a:solidFill>
            <a:prstDash val="solid"/>
          </a:ln>
        </p:spPr>
      </p:sp>
      <p:sp>
        <p:nvSpPr>
          <p:cNvPr id="17" name="Text 15"/>
          <p:cNvSpPr/>
          <p:nvPr/>
        </p:nvSpPr>
        <p:spPr>
          <a:xfrm>
            <a:off x="7225308" y="4746188"/>
            <a:ext cx="179784" cy="300633"/>
          </a:xfrm>
          <a:prstGeom prst="rect">
            <a:avLst/>
          </a:prstGeom>
          <a:noFill/>
          <a:ln/>
        </p:spPr>
        <p:txBody>
          <a:bodyPr wrap="none" lIns="0" tIns="0" rIns="0" bIns="0" rtlCol="0" anchor="t"/>
          <a:lstStyle/>
          <a:p>
            <a:pPr algn="ctr" indent="0" marL="0">
              <a:lnSpc>
                <a:spcPts val="2350"/>
              </a:lnSpc>
              <a:buNone/>
            </a:pPr>
            <a:r>
              <a:rPr lang="en-US" sz="2350" dirty="0">
                <a:solidFill>
                  <a:srgbClr val="3B3535"/>
                </a:solidFill>
                <a:latin typeface="Alexandria Semi Bold" pitchFamily="34" charset="0"/>
                <a:ea typeface="Alexandria Semi Bold" pitchFamily="34" charset="-122"/>
                <a:cs typeface="Alexandria Semi Bold" pitchFamily="34" charset="-120"/>
              </a:rPr>
              <a:t>3</a:t>
            </a:r>
            <a:endParaRPr lang="en-US" sz="2350" dirty="0"/>
          </a:p>
        </p:txBody>
      </p:sp>
      <p:sp>
        <p:nvSpPr>
          <p:cNvPr id="18" name="Text 16"/>
          <p:cNvSpPr/>
          <p:nvPr/>
        </p:nvSpPr>
        <p:spPr>
          <a:xfrm>
            <a:off x="3552230" y="4658558"/>
            <a:ext cx="2715578" cy="313253"/>
          </a:xfrm>
          <a:prstGeom prst="rect">
            <a:avLst/>
          </a:prstGeom>
          <a:noFill/>
          <a:ln/>
        </p:spPr>
        <p:txBody>
          <a:bodyPr wrap="none" lIns="0" tIns="0" rIns="0" bIns="0" rtlCol="0" anchor="t"/>
          <a:lstStyle/>
          <a:p>
            <a:pPr algn="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Uszkodzenie nerwów</a:t>
            </a:r>
            <a:endParaRPr lang="en-US" sz="1950" dirty="0"/>
          </a:p>
        </p:txBody>
      </p:sp>
      <p:sp>
        <p:nvSpPr>
          <p:cNvPr id="19" name="Text 17"/>
          <p:cNvSpPr/>
          <p:nvPr/>
        </p:nvSpPr>
        <p:spPr>
          <a:xfrm>
            <a:off x="666512" y="5085993"/>
            <a:ext cx="5601295" cy="304562"/>
          </a:xfrm>
          <a:prstGeom prst="rect">
            <a:avLst/>
          </a:prstGeom>
          <a:noFill/>
          <a:ln/>
        </p:spPr>
        <p:txBody>
          <a:bodyPr wrap="none" lIns="0" tIns="0" rIns="0" bIns="0" rtlCol="0" anchor="t"/>
          <a:lstStyle/>
          <a:p>
            <a:pPr algn="r"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Neuropatia.</a:t>
            </a:r>
            <a:endParaRPr lang="en-US" sz="1450" dirty="0"/>
          </a:p>
        </p:txBody>
      </p:sp>
      <p:sp>
        <p:nvSpPr>
          <p:cNvPr id="20" name="Shape 18"/>
          <p:cNvSpPr/>
          <p:nvPr/>
        </p:nvSpPr>
        <p:spPr>
          <a:xfrm>
            <a:off x="7506533" y="5742027"/>
            <a:ext cx="666512" cy="22860"/>
          </a:xfrm>
          <a:prstGeom prst="roundRect">
            <a:avLst>
              <a:gd name="adj" fmla="val 349881"/>
            </a:avLst>
          </a:prstGeom>
          <a:solidFill>
            <a:srgbClr val="BBC2DC"/>
          </a:solidFill>
          <a:ln/>
        </p:spPr>
      </p:sp>
      <p:sp>
        <p:nvSpPr>
          <p:cNvPr id="21" name="Shape 19"/>
          <p:cNvSpPr/>
          <p:nvPr/>
        </p:nvSpPr>
        <p:spPr>
          <a:xfrm>
            <a:off x="7101007" y="5539264"/>
            <a:ext cx="428387" cy="428387"/>
          </a:xfrm>
          <a:prstGeom prst="roundRect">
            <a:avLst>
              <a:gd name="adj" fmla="val 18671"/>
            </a:avLst>
          </a:prstGeom>
          <a:solidFill>
            <a:srgbClr val="D5DCF6"/>
          </a:solidFill>
          <a:ln w="7620">
            <a:solidFill>
              <a:srgbClr val="BBC2DC"/>
            </a:solidFill>
            <a:prstDash val="solid"/>
          </a:ln>
        </p:spPr>
      </p:sp>
      <p:sp>
        <p:nvSpPr>
          <p:cNvPr id="22" name="Text 20"/>
          <p:cNvSpPr/>
          <p:nvPr/>
        </p:nvSpPr>
        <p:spPr>
          <a:xfrm>
            <a:off x="7224474" y="5603081"/>
            <a:ext cx="181332" cy="300633"/>
          </a:xfrm>
          <a:prstGeom prst="rect">
            <a:avLst/>
          </a:prstGeom>
          <a:noFill/>
          <a:ln/>
        </p:spPr>
        <p:txBody>
          <a:bodyPr wrap="none" lIns="0" tIns="0" rIns="0" bIns="0" rtlCol="0" anchor="t"/>
          <a:lstStyle/>
          <a:p>
            <a:pPr algn="ctr" indent="0" marL="0">
              <a:lnSpc>
                <a:spcPts val="2350"/>
              </a:lnSpc>
              <a:buNone/>
            </a:pPr>
            <a:r>
              <a:rPr lang="en-US" sz="2350" dirty="0">
                <a:solidFill>
                  <a:srgbClr val="3B3535"/>
                </a:solidFill>
                <a:latin typeface="Alexandria Semi Bold" pitchFamily="34" charset="0"/>
                <a:ea typeface="Alexandria Semi Bold" pitchFamily="34" charset="-122"/>
                <a:cs typeface="Alexandria Semi Bold" pitchFamily="34" charset="-120"/>
              </a:rPr>
              <a:t>4</a:t>
            </a:r>
            <a:endParaRPr lang="en-US" sz="2350" dirty="0"/>
          </a:p>
        </p:txBody>
      </p:sp>
      <p:sp>
        <p:nvSpPr>
          <p:cNvPr id="23" name="Text 21"/>
          <p:cNvSpPr/>
          <p:nvPr/>
        </p:nvSpPr>
        <p:spPr>
          <a:xfrm>
            <a:off x="8362593" y="5515451"/>
            <a:ext cx="2922508" cy="313253"/>
          </a:xfrm>
          <a:prstGeom prst="rect">
            <a:avLst/>
          </a:prstGeom>
          <a:noFill/>
          <a:ln/>
        </p:spPr>
        <p:txBody>
          <a:bodyPr wrap="none" lIns="0" tIns="0" rIns="0" bIns="0" rtlCol="0" anchor="t"/>
          <a:lstStyle/>
          <a:p>
            <a:pPr algn="l"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Problemy ze wzrokiem</a:t>
            </a:r>
            <a:endParaRPr lang="en-US" sz="1950" dirty="0"/>
          </a:p>
        </p:txBody>
      </p:sp>
      <p:sp>
        <p:nvSpPr>
          <p:cNvPr id="24" name="Text 22"/>
          <p:cNvSpPr/>
          <p:nvPr/>
        </p:nvSpPr>
        <p:spPr>
          <a:xfrm>
            <a:off x="8362593" y="5942886"/>
            <a:ext cx="5601295" cy="304562"/>
          </a:xfrm>
          <a:prstGeom prst="rect">
            <a:avLst/>
          </a:prstGeom>
          <a:noFill/>
          <a:ln/>
        </p:spPr>
        <p:txBody>
          <a:bodyPr wrap="none" lIns="0" tIns="0" rIns="0" bIns="0" rtlCol="0" anchor="t"/>
          <a:lstStyle/>
          <a:p>
            <a:pPr algn="l"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Retinopatia.</a:t>
            </a:r>
            <a:endParaRPr lang="en-US" sz="1450" dirty="0"/>
          </a:p>
        </p:txBody>
      </p:sp>
      <p:sp>
        <p:nvSpPr>
          <p:cNvPr id="25" name="Shape 23"/>
          <p:cNvSpPr/>
          <p:nvPr/>
        </p:nvSpPr>
        <p:spPr>
          <a:xfrm>
            <a:off x="6457355" y="6598920"/>
            <a:ext cx="666512" cy="22860"/>
          </a:xfrm>
          <a:prstGeom prst="roundRect">
            <a:avLst>
              <a:gd name="adj" fmla="val 349881"/>
            </a:avLst>
          </a:prstGeom>
          <a:solidFill>
            <a:srgbClr val="BBC2DC"/>
          </a:solidFill>
          <a:ln/>
        </p:spPr>
      </p:sp>
      <p:sp>
        <p:nvSpPr>
          <p:cNvPr id="26" name="Shape 24"/>
          <p:cNvSpPr/>
          <p:nvPr/>
        </p:nvSpPr>
        <p:spPr>
          <a:xfrm>
            <a:off x="7101007" y="6396157"/>
            <a:ext cx="428387" cy="428387"/>
          </a:xfrm>
          <a:prstGeom prst="roundRect">
            <a:avLst>
              <a:gd name="adj" fmla="val 18671"/>
            </a:avLst>
          </a:prstGeom>
          <a:solidFill>
            <a:srgbClr val="D5DCF6"/>
          </a:solidFill>
          <a:ln w="7620">
            <a:solidFill>
              <a:srgbClr val="BBC2DC"/>
            </a:solidFill>
            <a:prstDash val="solid"/>
          </a:ln>
        </p:spPr>
      </p:sp>
      <p:sp>
        <p:nvSpPr>
          <p:cNvPr id="27" name="Text 25"/>
          <p:cNvSpPr/>
          <p:nvPr/>
        </p:nvSpPr>
        <p:spPr>
          <a:xfrm>
            <a:off x="7221498" y="6459974"/>
            <a:ext cx="187404" cy="300633"/>
          </a:xfrm>
          <a:prstGeom prst="rect">
            <a:avLst/>
          </a:prstGeom>
          <a:noFill/>
          <a:ln/>
        </p:spPr>
        <p:txBody>
          <a:bodyPr wrap="none" lIns="0" tIns="0" rIns="0" bIns="0" rtlCol="0" anchor="t"/>
          <a:lstStyle/>
          <a:p>
            <a:pPr algn="ctr" indent="0" marL="0">
              <a:lnSpc>
                <a:spcPts val="2350"/>
              </a:lnSpc>
              <a:buNone/>
            </a:pPr>
            <a:r>
              <a:rPr lang="en-US" sz="2350" dirty="0">
                <a:solidFill>
                  <a:srgbClr val="3B3535"/>
                </a:solidFill>
                <a:latin typeface="Alexandria Semi Bold" pitchFamily="34" charset="0"/>
                <a:ea typeface="Alexandria Semi Bold" pitchFamily="34" charset="-122"/>
                <a:cs typeface="Alexandria Semi Bold" pitchFamily="34" charset="-120"/>
              </a:rPr>
              <a:t>5</a:t>
            </a:r>
            <a:endParaRPr lang="en-US" sz="2350" dirty="0"/>
          </a:p>
        </p:txBody>
      </p:sp>
      <p:sp>
        <p:nvSpPr>
          <p:cNvPr id="28" name="Text 26"/>
          <p:cNvSpPr/>
          <p:nvPr/>
        </p:nvSpPr>
        <p:spPr>
          <a:xfrm>
            <a:off x="3569732" y="6372344"/>
            <a:ext cx="2698075" cy="313253"/>
          </a:xfrm>
          <a:prstGeom prst="rect">
            <a:avLst/>
          </a:prstGeom>
          <a:noFill/>
          <a:ln/>
        </p:spPr>
        <p:txBody>
          <a:bodyPr wrap="none" lIns="0" tIns="0" rIns="0" bIns="0" rtlCol="0" anchor="t"/>
          <a:lstStyle/>
          <a:p>
            <a:pPr algn="r" indent="0" marL="0">
              <a:lnSpc>
                <a:spcPts val="2450"/>
              </a:lnSpc>
              <a:buNone/>
            </a:pPr>
            <a:r>
              <a:rPr lang="en-US" sz="1950" dirty="0">
                <a:solidFill>
                  <a:srgbClr val="3B3535"/>
                </a:solidFill>
                <a:latin typeface="Alexandria Semi Bold" pitchFamily="34" charset="0"/>
                <a:ea typeface="Alexandria Semi Bold" pitchFamily="34" charset="-122"/>
                <a:cs typeface="Alexandria Semi Bold" pitchFamily="34" charset="-120"/>
              </a:rPr>
              <a:t>Problemy ze stopami</a:t>
            </a:r>
            <a:endParaRPr lang="en-US" sz="1950" dirty="0"/>
          </a:p>
        </p:txBody>
      </p:sp>
      <p:sp>
        <p:nvSpPr>
          <p:cNvPr id="29" name="Text 27"/>
          <p:cNvSpPr/>
          <p:nvPr/>
        </p:nvSpPr>
        <p:spPr>
          <a:xfrm>
            <a:off x="666512" y="6799778"/>
            <a:ext cx="5601295" cy="304562"/>
          </a:xfrm>
          <a:prstGeom prst="rect">
            <a:avLst/>
          </a:prstGeom>
          <a:noFill/>
          <a:ln/>
        </p:spPr>
        <p:txBody>
          <a:bodyPr wrap="none" lIns="0" tIns="0" rIns="0" bIns="0" rtlCol="0" anchor="t"/>
          <a:lstStyle/>
          <a:p>
            <a:pPr algn="r" indent="0" marL="0">
              <a:lnSpc>
                <a:spcPts val="2350"/>
              </a:lnSpc>
              <a:buNone/>
            </a:pPr>
            <a:r>
              <a:rPr lang="en-US" sz="1450" dirty="0">
                <a:solidFill>
                  <a:srgbClr val="3B3535"/>
                </a:solidFill>
                <a:latin typeface="Sora Light" pitchFamily="34" charset="0"/>
                <a:ea typeface="Sora Light" pitchFamily="34" charset="-122"/>
                <a:cs typeface="Sora Light" pitchFamily="34" charset="-120"/>
              </a:rPr>
              <a:t>Stopy cukrzycowe.</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20804"/>
          </a:xfrm>
          <a:prstGeom prst="rect">
            <a:avLst/>
          </a:prstGeom>
        </p:spPr>
      </p:pic>
      <p:sp>
        <p:nvSpPr>
          <p:cNvPr id="3" name="Text 0"/>
          <p:cNvSpPr/>
          <p:nvPr/>
        </p:nvSpPr>
        <p:spPr>
          <a:xfrm>
            <a:off x="733782" y="3197304"/>
            <a:ext cx="5517594" cy="689610"/>
          </a:xfrm>
          <a:prstGeom prst="rect">
            <a:avLst/>
          </a:prstGeom>
          <a:noFill/>
          <a:ln/>
        </p:spPr>
        <p:txBody>
          <a:bodyPr wrap="none" lIns="0" tIns="0" rIns="0" bIns="0" rtlCol="0" anchor="t"/>
          <a:lstStyle/>
          <a:p>
            <a:pPr indent="0" marL="0">
              <a:lnSpc>
                <a:spcPts val="5400"/>
              </a:lnSpc>
              <a:buNone/>
            </a:pPr>
            <a:r>
              <a:rPr lang="en-US" sz="4300" dirty="0">
                <a:solidFill>
                  <a:srgbClr val="1F1E1E"/>
                </a:solidFill>
                <a:latin typeface="Alexandria Semi Bold" pitchFamily="34" charset="0"/>
                <a:ea typeface="Alexandria Semi Bold" pitchFamily="34" charset="-122"/>
                <a:cs typeface="Alexandria Semi Bold" pitchFamily="34" charset="-120"/>
              </a:rPr>
              <a:t>Leczenie Cukrzycy</a:t>
            </a:r>
            <a:endParaRPr lang="en-US" sz="4300" dirty="0"/>
          </a:p>
        </p:txBody>
      </p:sp>
      <p:sp>
        <p:nvSpPr>
          <p:cNvPr id="4" name="Text 1"/>
          <p:cNvSpPr/>
          <p:nvPr/>
        </p:nvSpPr>
        <p:spPr>
          <a:xfrm>
            <a:off x="733782" y="4201358"/>
            <a:ext cx="13162836" cy="1341596"/>
          </a:xfrm>
          <a:prstGeom prst="rect">
            <a:avLst/>
          </a:prstGeom>
          <a:noFill/>
          <a:ln/>
        </p:spPr>
        <p:txBody>
          <a:bodyPr wrap="square" lIns="0" tIns="0" rIns="0" bIns="0" rtlCol="0" anchor="t"/>
          <a:lstStyle/>
          <a:p>
            <a:pPr indent="0" marL="0">
              <a:lnSpc>
                <a:spcPts val="2600"/>
              </a:lnSpc>
              <a:buNone/>
            </a:pPr>
            <a:r>
              <a:rPr lang="en-US" sz="1650" dirty="0">
                <a:solidFill>
                  <a:srgbClr val="3B3535"/>
                </a:solidFill>
                <a:latin typeface="Sora Light" pitchFamily="34" charset="0"/>
                <a:ea typeface="Sora Light" pitchFamily="34" charset="-122"/>
                <a:cs typeface="Sora Light" pitchFamily="34" charset="-120"/>
              </a:rPr>
              <a:t>Leczenie cukrzycy skupia się na utrzymaniu poziomu glukozy we krwi w bezpiecznym zakresie, aby zapobiec komplikacjom. Leczenie może obejmować: insulinoterapię (podanie insuliny), leki doustne, modyfikację stylu życia (dieta, ćwiczenia fizyczne), regularne monitorowanie poziomu glukozy we krwi. Sposób leczenia jest dostosowywany indywidualnie do każdego pacjenta, jego typu cukrzycy i innych czynników.</a:t>
            </a:r>
            <a:endParaRPr lang="en-US" sz="1650" dirty="0"/>
          </a:p>
        </p:txBody>
      </p:sp>
      <p:pic>
        <p:nvPicPr>
          <p:cNvPr id="5" name="Image 1" descr="preencoded.png">    </p:cNvPr>
          <p:cNvPicPr>
            <a:picLocks noChangeAspect="1"/>
          </p:cNvPicPr>
          <p:nvPr/>
        </p:nvPicPr>
        <p:blipFill>
          <a:blip r:embed="rId2"/>
          <a:stretch>
            <a:fillRect/>
          </a:stretch>
        </p:blipFill>
        <p:spPr>
          <a:xfrm>
            <a:off x="733782" y="5778817"/>
            <a:ext cx="524113" cy="524113"/>
          </a:xfrm>
          <a:prstGeom prst="rect">
            <a:avLst/>
          </a:prstGeom>
        </p:spPr>
      </p:pic>
      <p:sp>
        <p:nvSpPr>
          <p:cNvPr id="6" name="Text 2"/>
          <p:cNvSpPr/>
          <p:nvPr/>
        </p:nvSpPr>
        <p:spPr>
          <a:xfrm>
            <a:off x="733782" y="6512600"/>
            <a:ext cx="2758797" cy="344805"/>
          </a:xfrm>
          <a:prstGeom prst="rect">
            <a:avLst/>
          </a:prstGeom>
          <a:noFill/>
          <a:ln/>
        </p:spPr>
        <p:txBody>
          <a:bodyPr wrap="none" lIns="0" tIns="0" rIns="0" bIns="0" rtlCol="0" anchor="t"/>
          <a:lstStyle/>
          <a:p>
            <a:pPr algn="l" indent="0" marL="0">
              <a:lnSpc>
                <a:spcPts val="2700"/>
              </a:lnSpc>
              <a:buNone/>
            </a:pPr>
            <a:r>
              <a:rPr lang="en-US" sz="2150" dirty="0">
                <a:solidFill>
                  <a:srgbClr val="3B3535"/>
                </a:solidFill>
                <a:latin typeface="Alexandria Semi Bold" pitchFamily="34" charset="0"/>
                <a:ea typeface="Alexandria Semi Bold" pitchFamily="34" charset="-122"/>
                <a:cs typeface="Alexandria Semi Bold" pitchFamily="34" charset="-120"/>
              </a:rPr>
              <a:t>Insulinoterapia</a:t>
            </a:r>
            <a:endParaRPr lang="en-US" sz="2150" dirty="0"/>
          </a:p>
        </p:txBody>
      </p:sp>
      <p:sp>
        <p:nvSpPr>
          <p:cNvPr id="7" name="Text 3"/>
          <p:cNvSpPr/>
          <p:nvPr/>
        </p:nvSpPr>
        <p:spPr>
          <a:xfrm>
            <a:off x="733782" y="6983135"/>
            <a:ext cx="3054787" cy="335399"/>
          </a:xfrm>
          <a:prstGeom prst="rect">
            <a:avLst/>
          </a:prstGeom>
          <a:noFill/>
          <a:ln/>
        </p:spPr>
        <p:txBody>
          <a:bodyPr wrap="none" lIns="0" tIns="0" rIns="0" bIns="0" rtlCol="0" anchor="t"/>
          <a:lstStyle/>
          <a:p>
            <a:pPr algn="l" indent="0" marL="0">
              <a:lnSpc>
                <a:spcPts val="2600"/>
              </a:lnSpc>
              <a:buNone/>
            </a:pPr>
            <a:r>
              <a:rPr lang="en-US" sz="1650" dirty="0">
                <a:solidFill>
                  <a:srgbClr val="3B3535"/>
                </a:solidFill>
                <a:latin typeface="Sora Light" pitchFamily="34" charset="0"/>
                <a:ea typeface="Sora Light" pitchFamily="34" charset="-122"/>
                <a:cs typeface="Sora Light" pitchFamily="34" charset="-120"/>
              </a:rPr>
              <a:t>Podanie insuliny.</a:t>
            </a:r>
            <a:endParaRPr lang="en-US" sz="1650" dirty="0"/>
          </a:p>
        </p:txBody>
      </p:sp>
      <p:pic>
        <p:nvPicPr>
          <p:cNvPr id="8" name="Image 2" descr="preencoded.png">    </p:cNvPr>
          <p:cNvPicPr>
            <a:picLocks noChangeAspect="1"/>
          </p:cNvPicPr>
          <p:nvPr/>
        </p:nvPicPr>
        <p:blipFill>
          <a:blip r:embed="rId3"/>
          <a:stretch>
            <a:fillRect/>
          </a:stretch>
        </p:blipFill>
        <p:spPr>
          <a:xfrm>
            <a:off x="4103013" y="5778817"/>
            <a:ext cx="524113" cy="524113"/>
          </a:xfrm>
          <a:prstGeom prst="rect">
            <a:avLst/>
          </a:prstGeom>
        </p:spPr>
      </p:pic>
      <p:sp>
        <p:nvSpPr>
          <p:cNvPr id="9" name="Text 4"/>
          <p:cNvSpPr/>
          <p:nvPr/>
        </p:nvSpPr>
        <p:spPr>
          <a:xfrm>
            <a:off x="4103013" y="6512600"/>
            <a:ext cx="2758797" cy="344805"/>
          </a:xfrm>
          <a:prstGeom prst="rect">
            <a:avLst/>
          </a:prstGeom>
          <a:noFill/>
          <a:ln/>
        </p:spPr>
        <p:txBody>
          <a:bodyPr wrap="none" lIns="0" tIns="0" rIns="0" bIns="0" rtlCol="0" anchor="t"/>
          <a:lstStyle/>
          <a:p>
            <a:pPr algn="l" indent="0" marL="0">
              <a:lnSpc>
                <a:spcPts val="2700"/>
              </a:lnSpc>
              <a:buNone/>
            </a:pPr>
            <a:r>
              <a:rPr lang="en-US" sz="2150" dirty="0">
                <a:solidFill>
                  <a:srgbClr val="3B3535"/>
                </a:solidFill>
                <a:latin typeface="Alexandria Semi Bold" pitchFamily="34" charset="0"/>
                <a:ea typeface="Alexandria Semi Bold" pitchFamily="34" charset="-122"/>
                <a:cs typeface="Alexandria Semi Bold" pitchFamily="34" charset="-120"/>
              </a:rPr>
              <a:t>Leki doustne</a:t>
            </a:r>
            <a:endParaRPr lang="en-US" sz="2150" dirty="0"/>
          </a:p>
        </p:txBody>
      </p:sp>
      <p:sp>
        <p:nvSpPr>
          <p:cNvPr id="10" name="Text 5"/>
          <p:cNvSpPr/>
          <p:nvPr/>
        </p:nvSpPr>
        <p:spPr>
          <a:xfrm>
            <a:off x="4103013" y="6983135"/>
            <a:ext cx="3054906" cy="670798"/>
          </a:xfrm>
          <a:prstGeom prst="rect">
            <a:avLst/>
          </a:prstGeom>
          <a:noFill/>
          <a:ln/>
        </p:spPr>
        <p:txBody>
          <a:bodyPr wrap="square" lIns="0" tIns="0" rIns="0" bIns="0" rtlCol="0" anchor="t"/>
          <a:lstStyle/>
          <a:p>
            <a:pPr algn="l" indent="0" marL="0">
              <a:lnSpc>
                <a:spcPts val="2600"/>
              </a:lnSpc>
              <a:buNone/>
            </a:pPr>
            <a:r>
              <a:rPr lang="en-US" sz="1650" dirty="0">
                <a:solidFill>
                  <a:srgbClr val="3B3535"/>
                </a:solidFill>
                <a:latin typeface="Sora Light" pitchFamily="34" charset="0"/>
                <a:ea typeface="Sora Light" pitchFamily="34" charset="-122"/>
                <a:cs typeface="Sora Light" pitchFamily="34" charset="-120"/>
              </a:rPr>
              <a:t>Zmniejszają oporność na insulinę.</a:t>
            </a:r>
            <a:endParaRPr lang="en-US" sz="1650" dirty="0"/>
          </a:p>
        </p:txBody>
      </p:sp>
      <p:pic>
        <p:nvPicPr>
          <p:cNvPr id="11" name="Image 3" descr="preencoded.png">    </p:cNvPr>
          <p:cNvPicPr>
            <a:picLocks noChangeAspect="1"/>
          </p:cNvPicPr>
          <p:nvPr/>
        </p:nvPicPr>
        <p:blipFill>
          <a:blip r:embed="rId4"/>
          <a:stretch>
            <a:fillRect/>
          </a:stretch>
        </p:blipFill>
        <p:spPr>
          <a:xfrm>
            <a:off x="7472363" y="5778817"/>
            <a:ext cx="524113" cy="524113"/>
          </a:xfrm>
          <a:prstGeom prst="rect">
            <a:avLst/>
          </a:prstGeom>
        </p:spPr>
      </p:pic>
      <p:sp>
        <p:nvSpPr>
          <p:cNvPr id="12" name="Text 6"/>
          <p:cNvSpPr/>
          <p:nvPr/>
        </p:nvSpPr>
        <p:spPr>
          <a:xfrm>
            <a:off x="7472363" y="6512600"/>
            <a:ext cx="2758797" cy="344805"/>
          </a:xfrm>
          <a:prstGeom prst="rect">
            <a:avLst/>
          </a:prstGeom>
          <a:noFill/>
          <a:ln/>
        </p:spPr>
        <p:txBody>
          <a:bodyPr wrap="none" lIns="0" tIns="0" rIns="0" bIns="0" rtlCol="0" anchor="t"/>
          <a:lstStyle/>
          <a:p>
            <a:pPr algn="l" indent="0" marL="0">
              <a:lnSpc>
                <a:spcPts val="2700"/>
              </a:lnSpc>
              <a:buNone/>
            </a:pPr>
            <a:r>
              <a:rPr lang="en-US" sz="2150" dirty="0">
                <a:solidFill>
                  <a:srgbClr val="3B3535"/>
                </a:solidFill>
                <a:latin typeface="Alexandria Semi Bold" pitchFamily="34" charset="0"/>
                <a:ea typeface="Alexandria Semi Bold" pitchFamily="34" charset="-122"/>
                <a:cs typeface="Alexandria Semi Bold" pitchFamily="34" charset="-120"/>
              </a:rPr>
              <a:t>Zmiana stylu życia</a:t>
            </a:r>
            <a:endParaRPr lang="en-US" sz="2150" dirty="0"/>
          </a:p>
        </p:txBody>
      </p:sp>
      <p:sp>
        <p:nvSpPr>
          <p:cNvPr id="13" name="Text 7"/>
          <p:cNvSpPr/>
          <p:nvPr/>
        </p:nvSpPr>
        <p:spPr>
          <a:xfrm>
            <a:off x="7472363" y="6983135"/>
            <a:ext cx="3054906" cy="335399"/>
          </a:xfrm>
          <a:prstGeom prst="rect">
            <a:avLst/>
          </a:prstGeom>
          <a:noFill/>
          <a:ln/>
        </p:spPr>
        <p:txBody>
          <a:bodyPr wrap="none" lIns="0" tIns="0" rIns="0" bIns="0" rtlCol="0" anchor="t"/>
          <a:lstStyle/>
          <a:p>
            <a:pPr algn="l" indent="0" marL="0">
              <a:lnSpc>
                <a:spcPts val="2600"/>
              </a:lnSpc>
              <a:buNone/>
            </a:pPr>
            <a:r>
              <a:rPr lang="en-US" sz="1650" dirty="0">
                <a:solidFill>
                  <a:srgbClr val="3B3535"/>
                </a:solidFill>
                <a:latin typeface="Sora Light" pitchFamily="34" charset="0"/>
                <a:ea typeface="Sora Light" pitchFamily="34" charset="-122"/>
                <a:cs typeface="Sora Light" pitchFamily="34" charset="-120"/>
              </a:rPr>
              <a:t>Dieta i ćwiczenia.</a:t>
            </a:r>
            <a:endParaRPr lang="en-US" sz="1650" dirty="0"/>
          </a:p>
        </p:txBody>
      </p:sp>
      <p:pic>
        <p:nvPicPr>
          <p:cNvPr id="14" name="Image 4" descr="preencoded.png">    </p:cNvPr>
          <p:cNvPicPr>
            <a:picLocks noChangeAspect="1"/>
          </p:cNvPicPr>
          <p:nvPr/>
        </p:nvPicPr>
        <p:blipFill>
          <a:blip r:embed="rId5"/>
          <a:stretch>
            <a:fillRect/>
          </a:stretch>
        </p:blipFill>
        <p:spPr>
          <a:xfrm>
            <a:off x="10841712" y="5778817"/>
            <a:ext cx="524113" cy="524113"/>
          </a:xfrm>
          <a:prstGeom prst="rect">
            <a:avLst/>
          </a:prstGeom>
        </p:spPr>
      </p:pic>
      <p:sp>
        <p:nvSpPr>
          <p:cNvPr id="15" name="Text 8"/>
          <p:cNvSpPr/>
          <p:nvPr/>
        </p:nvSpPr>
        <p:spPr>
          <a:xfrm>
            <a:off x="10841712" y="6512600"/>
            <a:ext cx="2758797" cy="344805"/>
          </a:xfrm>
          <a:prstGeom prst="rect">
            <a:avLst/>
          </a:prstGeom>
          <a:noFill/>
          <a:ln/>
        </p:spPr>
        <p:txBody>
          <a:bodyPr wrap="none" lIns="0" tIns="0" rIns="0" bIns="0" rtlCol="0" anchor="t"/>
          <a:lstStyle/>
          <a:p>
            <a:pPr algn="l" indent="0" marL="0">
              <a:lnSpc>
                <a:spcPts val="2700"/>
              </a:lnSpc>
              <a:buNone/>
            </a:pPr>
            <a:r>
              <a:rPr lang="en-US" sz="2150" dirty="0">
                <a:solidFill>
                  <a:srgbClr val="3B3535"/>
                </a:solidFill>
                <a:latin typeface="Alexandria Semi Bold" pitchFamily="34" charset="0"/>
                <a:ea typeface="Alexandria Semi Bold" pitchFamily="34" charset="-122"/>
                <a:cs typeface="Alexandria Semi Bold" pitchFamily="34" charset="-120"/>
              </a:rPr>
              <a:t>Monitorowanie</a:t>
            </a:r>
            <a:endParaRPr lang="en-US" sz="2150" dirty="0"/>
          </a:p>
        </p:txBody>
      </p:sp>
      <p:sp>
        <p:nvSpPr>
          <p:cNvPr id="16" name="Text 9"/>
          <p:cNvSpPr/>
          <p:nvPr/>
        </p:nvSpPr>
        <p:spPr>
          <a:xfrm>
            <a:off x="10841712" y="6983135"/>
            <a:ext cx="3054906" cy="670798"/>
          </a:xfrm>
          <a:prstGeom prst="rect">
            <a:avLst/>
          </a:prstGeom>
          <a:noFill/>
          <a:ln/>
        </p:spPr>
        <p:txBody>
          <a:bodyPr wrap="square" lIns="0" tIns="0" rIns="0" bIns="0" rtlCol="0" anchor="t"/>
          <a:lstStyle/>
          <a:p>
            <a:pPr algn="l" indent="0" marL="0">
              <a:lnSpc>
                <a:spcPts val="2600"/>
              </a:lnSpc>
              <a:buNone/>
            </a:pPr>
            <a:r>
              <a:rPr lang="en-US" sz="1650" dirty="0">
                <a:solidFill>
                  <a:srgbClr val="3B3535"/>
                </a:solidFill>
                <a:latin typeface="Sora Light" pitchFamily="34" charset="0"/>
                <a:ea typeface="Sora Light" pitchFamily="34" charset="-122"/>
                <a:cs typeface="Sora Light" pitchFamily="34" charset="-120"/>
              </a:rPr>
              <a:t>Regularne badanie poziomu glukozy.</a:t>
            </a:r>
            <a:endParaRPr lang="en-US" sz="1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082427" y="605790"/>
            <a:ext cx="7951946" cy="1120616"/>
          </a:xfrm>
          <a:prstGeom prst="rect">
            <a:avLst/>
          </a:prstGeom>
          <a:noFill/>
          <a:ln/>
        </p:spPr>
        <p:txBody>
          <a:bodyPr wrap="square" lIns="0" tIns="0" rIns="0" bIns="0" rtlCol="0" anchor="t"/>
          <a:lstStyle/>
          <a:p>
            <a:pPr indent="0" marL="0">
              <a:lnSpc>
                <a:spcPts val="4400"/>
              </a:lnSpc>
              <a:buNone/>
            </a:pPr>
            <a:r>
              <a:rPr lang="en-US" sz="3500" dirty="0">
                <a:solidFill>
                  <a:srgbClr val="1F1E1E"/>
                </a:solidFill>
                <a:latin typeface="Alexandria Semi Bold" pitchFamily="34" charset="0"/>
                <a:ea typeface="Alexandria Semi Bold" pitchFamily="34" charset="-122"/>
                <a:cs typeface="Alexandria Semi Bold" pitchFamily="34" charset="-120"/>
              </a:rPr>
              <a:t>Kontrolowanie Poziomu Cukru we Krwi</a:t>
            </a:r>
            <a:endParaRPr lang="en-US" sz="3500" dirty="0"/>
          </a:p>
        </p:txBody>
      </p:sp>
      <p:sp>
        <p:nvSpPr>
          <p:cNvPr id="4" name="Text 1"/>
          <p:cNvSpPr/>
          <p:nvPr/>
        </p:nvSpPr>
        <p:spPr>
          <a:xfrm>
            <a:off x="6082427" y="1981795"/>
            <a:ext cx="7951946" cy="1362670"/>
          </a:xfrm>
          <a:prstGeom prst="rect">
            <a:avLst/>
          </a:prstGeom>
          <a:noFill/>
          <a:ln/>
        </p:spPr>
        <p:txBody>
          <a:bodyPr wrap="square" lIns="0" tIns="0" rIns="0" bIns="0" rtlCol="0" anchor="t"/>
          <a:lstStyle/>
          <a:p>
            <a:pPr indent="0" marL="0">
              <a:lnSpc>
                <a:spcPts val="2100"/>
              </a:lnSpc>
              <a:buNone/>
            </a:pPr>
            <a:r>
              <a:rPr lang="en-US" sz="1300" dirty="0">
                <a:solidFill>
                  <a:srgbClr val="3B3535"/>
                </a:solidFill>
                <a:latin typeface="Sora Light" pitchFamily="34" charset="0"/>
                <a:ea typeface="Sora Light" pitchFamily="34" charset="-122"/>
                <a:cs typeface="Sora Light" pitchFamily="34" charset="-120"/>
              </a:rPr>
              <a:t>Regularne monitorowanie poziomu glukozy we krwi jest kluczowe dla skutecznego kontrolowania cukrzycy. Pozwala to na szybkie wykrycie wahań poziomu cukru i odpowiednie dostosowanie leczenia. Istnieje wiele dostępnych metod monitorowania, od tradycyjnych glukometrów do urządzeń ciągłego monitorowania glukozy (CGM). Skonsultuj się z lekarzem lub edukatorem ds. cukrzycy, aby wybrać najlepszą metodę dla Ciebie.</a:t>
            </a:r>
            <a:endParaRPr lang="en-US" sz="1300" dirty="0"/>
          </a:p>
        </p:txBody>
      </p:sp>
      <p:pic>
        <p:nvPicPr>
          <p:cNvPr id="5" name="Image 1" descr="preencoded.png">    </p:cNvPr>
          <p:cNvPicPr>
            <a:picLocks noChangeAspect="1"/>
          </p:cNvPicPr>
          <p:nvPr/>
        </p:nvPicPr>
        <p:blipFill>
          <a:blip r:embed="rId2"/>
          <a:stretch>
            <a:fillRect/>
          </a:stretch>
        </p:blipFill>
        <p:spPr>
          <a:xfrm>
            <a:off x="6082427" y="3536037"/>
            <a:ext cx="851535" cy="1362551"/>
          </a:xfrm>
          <a:prstGeom prst="rect">
            <a:avLst/>
          </a:prstGeom>
        </p:spPr>
      </p:pic>
      <p:sp>
        <p:nvSpPr>
          <p:cNvPr id="6" name="Text 2"/>
          <p:cNvSpPr/>
          <p:nvPr/>
        </p:nvSpPr>
        <p:spPr>
          <a:xfrm>
            <a:off x="7189351" y="3706297"/>
            <a:ext cx="2978229" cy="280035"/>
          </a:xfrm>
          <a:prstGeom prst="rect">
            <a:avLst/>
          </a:prstGeom>
          <a:noFill/>
          <a:ln/>
        </p:spPr>
        <p:txBody>
          <a:bodyPr wrap="none" lIns="0" tIns="0" rIns="0" bIns="0" rtlCol="0" anchor="t"/>
          <a:lstStyle/>
          <a:p>
            <a:pPr algn="l" indent="0" marL="0">
              <a:lnSpc>
                <a:spcPts val="2200"/>
              </a:lnSpc>
              <a:buNone/>
            </a:pPr>
            <a:r>
              <a:rPr lang="en-US" sz="1750" dirty="0">
                <a:solidFill>
                  <a:srgbClr val="3B3535"/>
                </a:solidFill>
                <a:latin typeface="Alexandria Semi Bold" pitchFamily="34" charset="0"/>
                <a:ea typeface="Alexandria Semi Bold" pitchFamily="34" charset="-122"/>
                <a:cs typeface="Alexandria Semi Bold" pitchFamily="34" charset="-120"/>
              </a:rPr>
              <a:t>Regularne monitorowanie</a:t>
            </a:r>
            <a:endParaRPr lang="en-US" sz="1750" dirty="0"/>
          </a:p>
        </p:txBody>
      </p:sp>
      <p:sp>
        <p:nvSpPr>
          <p:cNvPr id="7" name="Text 3"/>
          <p:cNvSpPr/>
          <p:nvPr/>
        </p:nvSpPr>
        <p:spPr>
          <a:xfrm>
            <a:off x="7189351" y="4088487"/>
            <a:ext cx="6845022" cy="272534"/>
          </a:xfrm>
          <a:prstGeom prst="rect">
            <a:avLst/>
          </a:prstGeom>
          <a:noFill/>
          <a:ln/>
        </p:spPr>
        <p:txBody>
          <a:bodyPr wrap="none" lIns="0" tIns="0" rIns="0" bIns="0" rtlCol="0" anchor="t"/>
          <a:lstStyle/>
          <a:p>
            <a:pPr algn="l" indent="0" marL="0">
              <a:lnSpc>
                <a:spcPts val="2100"/>
              </a:lnSpc>
              <a:buNone/>
            </a:pPr>
            <a:r>
              <a:rPr lang="en-US" sz="1300" dirty="0">
                <a:solidFill>
                  <a:srgbClr val="3B3535"/>
                </a:solidFill>
                <a:latin typeface="Sora Light" pitchFamily="34" charset="0"/>
                <a:ea typeface="Sora Light" pitchFamily="34" charset="-122"/>
                <a:cs typeface="Sora Light" pitchFamily="34" charset="-120"/>
              </a:rPr>
              <a:t>Zapewnia kontrolę nad poziomem glukozy.</a:t>
            </a:r>
            <a:endParaRPr lang="en-US" sz="1300" dirty="0"/>
          </a:p>
        </p:txBody>
      </p:sp>
      <p:pic>
        <p:nvPicPr>
          <p:cNvPr id="8" name="Image 2" descr="preencoded.png">    </p:cNvPr>
          <p:cNvPicPr>
            <a:picLocks noChangeAspect="1"/>
          </p:cNvPicPr>
          <p:nvPr/>
        </p:nvPicPr>
        <p:blipFill>
          <a:blip r:embed="rId3"/>
          <a:stretch>
            <a:fillRect/>
          </a:stretch>
        </p:blipFill>
        <p:spPr>
          <a:xfrm>
            <a:off x="6082427" y="4898588"/>
            <a:ext cx="851535" cy="1362551"/>
          </a:xfrm>
          <a:prstGeom prst="rect">
            <a:avLst/>
          </a:prstGeom>
        </p:spPr>
      </p:pic>
      <p:sp>
        <p:nvSpPr>
          <p:cNvPr id="9" name="Text 4"/>
          <p:cNvSpPr/>
          <p:nvPr/>
        </p:nvSpPr>
        <p:spPr>
          <a:xfrm>
            <a:off x="7189351" y="5068848"/>
            <a:ext cx="2241113" cy="280035"/>
          </a:xfrm>
          <a:prstGeom prst="rect">
            <a:avLst/>
          </a:prstGeom>
          <a:noFill/>
          <a:ln/>
        </p:spPr>
        <p:txBody>
          <a:bodyPr wrap="none" lIns="0" tIns="0" rIns="0" bIns="0" rtlCol="0" anchor="t"/>
          <a:lstStyle/>
          <a:p>
            <a:pPr algn="l" indent="0" marL="0">
              <a:lnSpc>
                <a:spcPts val="2200"/>
              </a:lnSpc>
              <a:buNone/>
            </a:pPr>
            <a:r>
              <a:rPr lang="en-US" sz="1750" dirty="0">
                <a:solidFill>
                  <a:srgbClr val="3B3535"/>
                </a:solidFill>
                <a:latin typeface="Alexandria Semi Bold" pitchFamily="34" charset="0"/>
                <a:ea typeface="Alexandria Semi Bold" pitchFamily="34" charset="-122"/>
                <a:cs typeface="Alexandria Semi Bold" pitchFamily="34" charset="-120"/>
              </a:rPr>
              <a:t>Glukometry</a:t>
            </a:r>
            <a:endParaRPr lang="en-US" sz="1750" dirty="0"/>
          </a:p>
        </p:txBody>
      </p:sp>
      <p:sp>
        <p:nvSpPr>
          <p:cNvPr id="10" name="Text 5"/>
          <p:cNvSpPr/>
          <p:nvPr/>
        </p:nvSpPr>
        <p:spPr>
          <a:xfrm>
            <a:off x="7189351" y="5451038"/>
            <a:ext cx="6845022" cy="272534"/>
          </a:xfrm>
          <a:prstGeom prst="rect">
            <a:avLst/>
          </a:prstGeom>
          <a:noFill/>
          <a:ln/>
        </p:spPr>
        <p:txBody>
          <a:bodyPr wrap="none" lIns="0" tIns="0" rIns="0" bIns="0" rtlCol="0" anchor="t"/>
          <a:lstStyle/>
          <a:p>
            <a:pPr algn="l" indent="0" marL="0">
              <a:lnSpc>
                <a:spcPts val="2100"/>
              </a:lnSpc>
              <a:buNone/>
            </a:pPr>
            <a:r>
              <a:rPr lang="en-US" sz="1300" dirty="0">
                <a:solidFill>
                  <a:srgbClr val="3B3535"/>
                </a:solidFill>
                <a:latin typeface="Sora Light" pitchFamily="34" charset="0"/>
                <a:ea typeface="Sora Light" pitchFamily="34" charset="-122"/>
                <a:cs typeface="Sora Light" pitchFamily="34" charset="-120"/>
              </a:rPr>
              <a:t>Tradycyjne urządzenia do pomiaru poziomu glukozy.</a:t>
            </a:r>
            <a:endParaRPr lang="en-US" sz="1300" dirty="0"/>
          </a:p>
        </p:txBody>
      </p:sp>
      <p:pic>
        <p:nvPicPr>
          <p:cNvPr id="11" name="Image 3" descr="preencoded.png">    </p:cNvPr>
          <p:cNvPicPr>
            <a:picLocks noChangeAspect="1"/>
          </p:cNvPicPr>
          <p:nvPr/>
        </p:nvPicPr>
        <p:blipFill>
          <a:blip r:embed="rId4"/>
          <a:stretch>
            <a:fillRect/>
          </a:stretch>
        </p:blipFill>
        <p:spPr>
          <a:xfrm>
            <a:off x="6082427" y="6261140"/>
            <a:ext cx="851535" cy="1362551"/>
          </a:xfrm>
          <a:prstGeom prst="rect">
            <a:avLst/>
          </a:prstGeom>
        </p:spPr>
      </p:pic>
      <p:sp>
        <p:nvSpPr>
          <p:cNvPr id="12" name="Text 6"/>
          <p:cNvSpPr/>
          <p:nvPr/>
        </p:nvSpPr>
        <p:spPr>
          <a:xfrm>
            <a:off x="7189351" y="6431399"/>
            <a:ext cx="2241113" cy="280035"/>
          </a:xfrm>
          <a:prstGeom prst="rect">
            <a:avLst/>
          </a:prstGeom>
          <a:noFill/>
          <a:ln/>
        </p:spPr>
        <p:txBody>
          <a:bodyPr wrap="none" lIns="0" tIns="0" rIns="0" bIns="0" rtlCol="0" anchor="t"/>
          <a:lstStyle/>
          <a:p>
            <a:pPr algn="l" indent="0" marL="0">
              <a:lnSpc>
                <a:spcPts val="2200"/>
              </a:lnSpc>
              <a:buNone/>
            </a:pPr>
            <a:r>
              <a:rPr lang="en-US" sz="1750" dirty="0">
                <a:solidFill>
                  <a:srgbClr val="3B3535"/>
                </a:solidFill>
                <a:latin typeface="Alexandria Semi Bold" pitchFamily="34" charset="0"/>
                <a:ea typeface="Alexandria Semi Bold" pitchFamily="34" charset="-122"/>
                <a:cs typeface="Alexandria Semi Bold" pitchFamily="34" charset="-120"/>
              </a:rPr>
              <a:t>CGM</a:t>
            </a:r>
            <a:endParaRPr lang="en-US" sz="1750" dirty="0"/>
          </a:p>
        </p:txBody>
      </p:sp>
      <p:sp>
        <p:nvSpPr>
          <p:cNvPr id="13" name="Text 7"/>
          <p:cNvSpPr/>
          <p:nvPr/>
        </p:nvSpPr>
        <p:spPr>
          <a:xfrm>
            <a:off x="7189351" y="6813590"/>
            <a:ext cx="6845022" cy="272534"/>
          </a:xfrm>
          <a:prstGeom prst="rect">
            <a:avLst/>
          </a:prstGeom>
          <a:noFill/>
          <a:ln/>
        </p:spPr>
        <p:txBody>
          <a:bodyPr wrap="none" lIns="0" tIns="0" rIns="0" bIns="0" rtlCol="0" anchor="t"/>
          <a:lstStyle/>
          <a:p>
            <a:pPr algn="l" indent="0" marL="0">
              <a:lnSpc>
                <a:spcPts val="2100"/>
              </a:lnSpc>
              <a:buNone/>
            </a:pPr>
            <a:r>
              <a:rPr lang="en-US" sz="1300" dirty="0">
                <a:solidFill>
                  <a:srgbClr val="3B3535"/>
                </a:solidFill>
                <a:latin typeface="Sora Light" pitchFamily="34" charset="0"/>
                <a:ea typeface="Sora Light" pitchFamily="34" charset="-122"/>
                <a:cs typeface="Sora Light" pitchFamily="34" charset="-120"/>
              </a:rPr>
              <a:t>Ciągłe monitorowanie glukozy.</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244709" y="1239083"/>
            <a:ext cx="7627382" cy="1425416"/>
          </a:xfrm>
          <a:prstGeom prst="rect">
            <a:avLst/>
          </a:prstGeom>
          <a:noFill/>
          <a:ln/>
        </p:spPr>
        <p:txBody>
          <a:bodyPr wrap="square" lIns="0" tIns="0" rIns="0" bIns="0" rtlCol="0" anchor="t"/>
          <a:lstStyle/>
          <a:p>
            <a:pPr indent="0" marL="0">
              <a:lnSpc>
                <a:spcPts val="5600"/>
              </a:lnSpc>
              <a:buNone/>
            </a:pPr>
            <a:r>
              <a:rPr lang="en-US" sz="4450" dirty="0">
                <a:solidFill>
                  <a:srgbClr val="1F1E1E"/>
                </a:solidFill>
                <a:latin typeface="Alexandria Semi Bold" pitchFamily="34" charset="0"/>
                <a:ea typeface="Alexandria Semi Bold" pitchFamily="34" charset="-122"/>
                <a:cs typeface="Alexandria Semi Bold" pitchFamily="34" charset="-120"/>
              </a:rPr>
              <a:t>Zdrowy Styl Życia przy Cukrzycy</a:t>
            </a:r>
            <a:endParaRPr lang="en-US" sz="4450" dirty="0"/>
          </a:p>
        </p:txBody>
      </p:sp>
      <p:sp>
        <p:nvSpPr>
          <p:cNvPr id="4" name="Text 1"/>
          <p:cNvSpPr/>
          <p:nvPr/>
        </p:nvSpPr>
        <p:spPr>
          <a:xfrm>
            <a:off x="6244709" y="2989421"/>
            <a:ext cx="7627382" cy="2773680"/>
          </a:xfrm>
          <a:prstGeom prst="rect">
            <a:avLst/>
          </a:prstGeom>
          <a:noFill/>
          <a:ln/>
        </p:spPr>
        <p:txBody>
          <a:bodyPr wrap="squar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Zdrowy styl życia odgrywa kluczową rolę w kontrolowaniu cukrzycy. Włącz do swojej diety produkty bogate w błonnik, takie jak warzywa, owoce, pełnoziarniste produkty zbożowe. Ogranicz spożycie tłuszczów nasyconych, cukru i soli. Regularna aktywność fizyczna (co najmniej 30 minut dziennie) pomaga obniżyć poziom glukozy we krwi, poprawia wrażliwość na insulinę i pomaga utrzymać zdrową wagę. Zarządzanie stresem również jest ważne, ponieważ stres może wpływać na poziom glukozy we krwi.</a:t>
            </a:r>
            <a:endParaRPr lang="en-US" sz="1700" dirty="0"/>
          </a:p>
        </p:txBody>
      </p:sp>
      <p:sp>
        <p:nvSpPr>
          <p:cNvPr id="5" name="Shape 2"/>
          <p:cNvSpPr/>
          <p:nvPr/>
        </p:nvSpPr>
        <p:spPr>
          <a:xfrm>
            <a:off x="6244709" y="6006822"/>
            <a:ext cx="7627382" cy="983694"/>
          </a:xfrm>
          <a:prstGeom prst="roundRect">
            <a:avLst>
              <a:gd name="adj" fmla="val 9251"/>
            </a:avLst>
          </a:prstGeom>
          <a:noFill/>
          <a:ln w="7620">
            <a:solidFill>
              <a:srgbClr val="000000">
                <a:alpha val="8000"/>
              </a:srgbClr>
            </a:solidFill>
            <a:prstDash val="solid"/>
          </a:ln>
        </p:spPr>
      </p:sp>
      <p:sp>
        <p:nvSpPr>
          <p:cNvPr id="6" name="Shape 3"/>
          <p:cNvSpPr/>
          <p:nvPr/>
        </p:nvSpPr>
        <p:spPr>
          <a:xfrm>
            <a:off x="6252329" y="6014442"/>
            <a:ext cx="7611308" cy="968454"/>
          </a:xfrm>
          <a:prstGeom prst="rect">
            <a:avLst/>
          </a:prstGeom>
          <a:solidFill>
            <a:srgbClr val="FFFFFF">
              <a:alpha val="4000"/>
            </a:srgbClr>
          </a:solidFill>
          <a:ln/>
        </p:spPr>
      </p:sp>
      <p:sp>
        <p:nvSpPr>
          <p:cNvPr id="7" name="Text 4"/>
          <p:cNvSpPr/>
          <p:nvPr/>
        </p:nvSpPr>
        <p:spPr>
          <a:xfrm>
            <a:off x="6469975" y="6151959"/>
            <a:ext cx="2099786" cy="346710"/>
          </a:xfrm>
          <a:prstGeom prst="rect">
            <a:avLst/>
          </a:prstGeom>
          <a:noFill/>
          <a:ln/>
        </p:spPr>
        <p:txBody>
          <a:bodyPr wrap="non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Zdrowa dieta</a:t>
            </a:r>
            <a:endParaRPr lang="en-US" sz="1700" dirty="0"/>
          </a:p>
        </p:txBody>
      </p:sp>
      <p:sp>
        <p:nvSpPr>
          <p:cNvPr id="8" name="Text 5"/>
          <p:cNvSpPr/>
          <p:nvPr/>
        </p:nvSpPr>
        <p:spPr>
          <a:xfrm>
            <a:off x="9010531" y="6151959"/>
            <a:ext cx="2095976" cy="346710"/>
          </a:xfrm>
          <a:prstGeom prst="rect">
            <a:avLst/>
          </a:prstGeom>
          <a:noFill/>
          <a:ln/>
        </p:spPr>
        <p:txBody>
          <a:bodyPr wrap="non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Ćwiczenia fizyczne</a:t>
            </a:r>
            <a:endParaRPr lang="en-US" sz="1700" dirty="0"/>
          </a:p>
        </p:txBody>
      </p:sp>
      <p:sp>
        <p:nvSpPr>
          <p:cNvPr id="9" name="Text 6"/>
          <p:cNvSpPr/>
          <p:nvPr/>
        </p:nvSpPr>
        <p:spPr>
          <a:xfrm>
            <a:off x="11547277" y="6151959"/>
            <a:ext cx="2099786" cy="693420"/>
          </a:xfrm>
          <a:prstGeom prst="rect">
            <a:avLst/>
          </a:prstGeom>
          <a:noFill/>
          <a:ln/>
        </p:spPr>
        <p:txBody>
          <a:bodyPr wrap="square" lIns="0" tIns="0" rIns="0" bIns="0" rtlCol="0" anchor="t"/>
          <a:lstStyle/>
          <a:p>
            <a:pPr indent="0" marL="0">
              <a:lnSpc>
                <a:spcPts val="2700"/>
              </a:lnSpc>
              <a:buNone/>
            </a:pPr>
            <a:r>
              <a:rPr lang="en-US" sz="1700" dirty="0">
                <a:solidFill>
                  <a:srgbClr val="3B3535"/>
                </a:solidFill>
                <a:latin typeface="Sora Light" pitchFamily="34" charset="0"/>
                <a:ea typeface="Sora Light" pitchFamily="34" charset="-122"/>
                <a:cs typeface="Sora Light" pitchFamily="34" charset="-120"/>
              </a:rPr>
              <a:t>Zarządzanie stresem</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47832" y="587573"/>
            <a:ext cx="8388787" cy="702826"/>
          </a:xfrm>
          <a:prstGeom prst="rect">
            <a:avLst/>
          </a:prstGeom>
          <a:noFill/>
          <a:ln/>
        </p:spPr>
        <p:txBody>
          <a:bodyPr wrap="none" lIns="0" tIns="0" rIns="0" bIns="0" rtlCol="0" anchor="t"/>
          <a:lstStyle/>
          <a:p>
            <a:pPr indent="0" marL="0">
              <a:lnSpc>
                <a:spcPts val="5500"/>
              </a:lnSpc>
              <a:buNone/>
            </a:pPr>
            <a:r>
              <a:rPr lang="en-US" sz="4400" dirty="0">
                <a:solidFill>
                  <a:srgbClr val="1F1E1E"/>
                </a:solidFill>
                <a:latin typeface="Alexandria Semi Bold" pitchFamily="34" charset="0"/>
                <a:ea typeface="Alexandria Semi Bold" pitchFamily="34" charset="-122"/>
                <a:cs typeface="Alexandria Semi Bold" pitchFamily="34" charset="-120"/>
              </a:rPr>
              <a:t>Przyszłość Leczenia Cukrzycy</a:t>
            </a:r>
            <a:endParaRPr lang="en-US" sz="4400" dirty="0"/>
          </a:p>
        </p:txBody>
      </p:sp>
      <p:sp>
        <p:nvSpPr>
          <p:cNvPr id="3" name="Text 1"/>
          <p:cNvSpPr/>
          <p:nvPr/>
        </p:nvSpPr>
        <p:spPr>
          <a:xfrm>
            <a:off x="747832" y="1717715"/>
            <a:ext cx="13134737" cy="1367790"/>
          </a:xfrm>
          <a:prstGeom prst="rect">
            <a:avLst/>
          </a:prstGeom>
          <a:noFill/>
          <a:ln/>
        </p:spPr>
        <p:txBody>
          <a:bodyPr wrap="square" lIns="0" tIns="0" rIns="0" bIns="0" rtlCol="0" anchor="t"/>
          <a:lstStyle/>
          <a:p>
            <a:pPr indent="0" marL="0">
              <a:lnSpc>
                <a:spcPts val="2650"/>
              </a:lnSpc>
              <a:buNone/>
            </a:pPr>
            <a:r>
              <a:rPr lang="en-US" sz="1650" dirty="0">
                <a:solidFill>
                  <a:srgbClr val="3B3535"/>
                </a:solidFill>
                <a:latin typeface="Sora Light" pitchFamily="34" charset="0"/>
                <a:ea typeface="Sora Light" pitchFamily="34" charset="-122"/>
                <a:cs typeface="Sora Light" pitchFamily="34" charset="-120"/>
              </a:rPr>
              <a:t>Naukowcy nieustannie pracują nad nowymi metodami leczenia cukrzycy. W przyszłości możliwe są nowe terapie, takie jak: sztuczna trzustka (urządzenie imitujące funkcję trzustki), terapia komórkami macierzystymi (regeneracja komórek produkujących insulinę), terapia genowa (zmiana genów odpowiedzialnych za cukrzycę). Chociaż te terapie są nadal w fazie rozwoju, dają nadzieję na lepszą przyszłość dla osób z cukrzycą.</a:t>
            </a:r>
            <a:endParaRPr lang="en-US" sz="1650" dirty="0"/>
          </a:p>
        </p:txBody>
      </p:sp>
      <p:pic>
        <p:nvPicPr>
          <p:cNvPr id="4" name="Image 0" descr="preencoded.png">    </p:cNvPr>
          <p:cNvPicPr>
            <a:picLocks noChangeAspect="1"/>
          </p:cNvPicPr>
          <p:nvPr/>
        </p:nvPicPr>
        <p:blipFill>
          <a:blip r:embed="rId1"/>
          <a:stretch>
            <a:fillRect/>
          </a:stretch>
        </p:blipFill>
        <p:spPr>
          <a:xfrm>
            <a:off x="747832" y="3325892"/>
            <a:ext cx="4164568" cy="2573893"/>
          </a:xfrm>
          <a:prstGeom prst="rect">
            <a:avLst/>
          </a:prstGeom>
        </p:spPr>
      </p:pic>
      <p:sp>
        <p:nvSpPr>
          <p:cNvPr id="5" name="Text 2"/>
          <p:cNvSpPr/>
          <p:nvPr/>
        </p:nvSpPr>
        <p:spPr>
          <a:xfrm>
            <a:off x="747832" y="6166842"/>
            <a:ext cx="2811661" cy="351472"/>
          </a:xfrm>
          <a:prstGeom prst="rect">
            <a:avLst/>
          </a:prstGeom>
          <a:noFill/>
          <a:ln/>
        </p:spPr>
        <p:txBody>
          <a:bodyPr wrap="none" lIns="0" tIns="0" rIns="0" bIns="0" rtlCol="0" anchor="t"/>
          <a:lstStyle/>
          <a:p>
            <a:pPr algn="l" indent="0" marL="0">
              <a:lnSpc>
                <a:spcPts val="2750"/>
              </a:lnSpc>
              <a:buNone/>
            </a:pPr>
            <a:r>
              <a:rPr lang="en-US" sz="2200" dirty="0">
                <a:solidFill>
                  <a:srgbClr val="3B3535"/>
                </a:solidFill>
                <a:latin typeface="Alexandria Semi Bold" pitchFamily="34" charset="0"/>
                <a:ea typeface="Alexandria Semi Bold" pitchFamily="34" charset="-122"/>
                <a:cs typeface="Alexandria Semi Bold" pitchFamily="34" charset="-120"/>
              </a:rPr>
              <a:t>Sztuczna trzustka</a:t>
            </a:r>
            <a:endParaRPr lang="en-US" sz="2200" dirty="0"/>
          </a:p>
        </p:txBody>
      </p:sp>
      <p:sp>
        <p:nvSpPr>
          <p:cNvPr id="6" name="Text 3"/>
          <p:cNvSpPr/>
          <p:nvPr/>
        </p:nvSpPr>
        <p:spPr>
          <a:xfrm>
            <a:off x="747832" y="6646426"/>
            <a:ext cx="4164568" cy="341948"/>
          </a:xfrm>
          <a:prstGeom prst="rect">
            <a:avLst/>
          </a:prstGeom>
          <a:noFill/>
          <a:ln/>
        </p:spPr>
        <p:txBody>
          <a:bodyPr wrap="none" lIns="0" tIns="0" rIns="0" bIns="0" rtlCol="0" anchor="t"/>
          <a:lstStyle/>
          <a:p>
            <a:pPr algn="l" indent="0" marL="0">
              <a:lnSpc>
                <a:spcPts val="2650"/>
              </a:lnSpc>
              <a:buNone/>
            </a:pPr>
            <a:r>
              <a:rPr lang="en-US" sz="1650" dirty="0">
                <a:solidFill>
                  <a:srgbClr val="3B3535"/>
                </a:solidFill>
                <a:latin typeface="Sora Light" pitchFamily="34" charset="0"/>
                <a:ea typeface="Sora Light" pitchFamily="34" charset="-122"/>
                <a:cs typeface="Sora Light" pitchFamily="34" charset="-120"/>
              </a:rPr>
              <a:t>Urządzenie imitujące funkcję trzustki.</a:t>
            </a:r>
            <a:endParaRPr lang="en-US" sz="1650" dirty="0"/>
          </a:p>
        </p:txBody>
      </p:sp>
      <p:pic>
        <p:nvPicPr>
          <p:cNvPr id="7" name="Image 1" descr="preencoded.png">    </p:cNvPr>
          <p:cNvPicPr>
            <a:picLocks noChangeAspect="1"/>
          </p:cNvPicPr>
          <p:nvPr/>
        </p:nvPicPr>
        <p:blipFill>
          <a:blip r:embed="rId2"/>
          <a:stretch>
            <a:fillRect/>
          </a:stretch>
        </p:blipFill>
        <p:spPr>
          <a:xfrm>
            <a:off x="5232916" y="3325892"/>
            <a:ext cx="4164568" cy="2573893"/>
          </a:xfrm>
          <a:prstGeom prst="rect">
            <a:avLst/>
          </a:prstGeom>
        </p:spPr>
      </p:pic>
      <p:sp>
        <p:nvSpPr>
          <p:cNvPr id="8" name="Text 4"/>
          <p:cNvSpPr/>
          <p:nvPr/>
        </p:nvSpPr>
        <p:spPr>
          <a:xfrm>
            <a:off x="5232916" y="6166842"/>
            <a:ext cx="4164568" cy="702945"/>
          </a:xfrm>
          <a:prstGeom prst="rect">
            <a:avLst/>
          </a:prstGeom>
          <a:noFill/>
          <a:ln/>
        </p:spPr>
        <p:txBody>
          <a:bodyPr wrap="square" lIns="0" tIns="0" rIns="0" bIns="0" rtlCol="0" anchor="t"/>
          <a:lstStyle/>
          <a:p>
            <a:pPr algn="l" indent="0" marL="0">
              <a:lnSpc>
                <a:spcPts val="2750"/>
              </a:lnSpc>
              <a:buNone/>
            </a:pPr>
            <a:r>
              <a:rPr lang="en-US" sz="2200" dirty="0">
                <a:solidFill>
                  <a:srgbClr val="3B3535"/>
                </a:solidFill>
                <a:latin typeface="Alexandria Semi Bold" pitchFamily="34" charset="0"/>
                <a:ea typeface="Alexandria Semi Bold" pitchFamily="34" charset="-122"/>
                <a:cs typeface="Alexandria Semi Bold" pitchFamily="34" charset="-120"/>
              </a:rPr>
              <a:t>Terapia komórkami macierzystymi</a:t>
            </a:r>
            <a:endParaRPr lang="en-US" sz="2200" dirty="0"/>
          </a:p>
        </p:txBody>
      </p:sp>
      <p:sp>
        <p:nvSpPr>
          <p:cNvPr id="9" name="Text 5"/>
          <p:cNvSpPr/>
          <p:nvPr/>
        </p:nvSpPr>
        <p:spPr>
          <a:xfrm>
            <a:off x="5232916" y="6997898"/>
            <a:ext cx="4164568" cy="683895"/>
          </a:xfrm>
          <a:prstGeom prst="rect">
            <a:avLst/>
          </a:prstGeom>
          <a:noFill/>
          <a:ln/>
        </p:spPr>
        <p:txBody>
          <a:bodyPr wrap="square" lIns="0" tIns="0" rIns="0" bIns="0" rtlCol="0" anchor="t"/>
          <a:lstStyle/>
          <a:p>
            <a:pPr algn="l" indent="0" marL="0">
              <a:lnSpc>
                <a:spcPts val="2650"/>
              </a:lnSpc>
              <a:buNone/>
            </a:pPr>
            <a:r>
              <a:rPr lang="en-US" sz="1650" dirty="0">
                <a:solidFill>
                  <a:srgbClr val="3B3535"/>
                </a:solidFill>
                <a:latin typeface="Sora Light" pitchFamily="34" charset="0"/>
                <a:ea typeface="Sora Light" pitchFamily="34" charset="-122"/>
                <a:cs typeface="Sora Light" pitchFamily="34" charset="-120"/>
              </a:rPr>
              <a:t>Regeneracja komórek produkujących insulinę.</a:t>
            </a:r>
            <a:endParaRPr lang="en-US" sz="1650" dirty="0"/>
          </a:p>
        </p:txBody>
      </p:sp>
      <p:pic>
        <p:nvPicPr>
          <p:cNvPr id="10" name="Image 2" descr="preencoded.png">    </p:cNvPr>
          <p:cNvPicPr>
            <a:picLocks noChangeAspect="1"/>
          </p:cNvPicPr>
          <p:nvPr/>
        </p:nvPicPr>
        <p:blipFill>
          <a:blip r:embed="rId3"/>
          <a:stretch>
            <a:fillRect/>
          </a:stretch>
        </p:blipFill>
        <p:spPr>
          <a:xfrm>
            <a:off x="9718000" y="3325892"/>
            <a:ext cx="4164568" cy="2573893"/>
          </a:xfrm>
          <a:prstGeom prst="rect">
            <a:avLst/>
          </a:prstGeom>
        </p:spPr>
      </p:pic>
      <p:sp>
        <p:nvSpPr>
          <p:cNvPr id="11" name="Text 6"/>
          <p:cNvSpPr/>
          <p:nvPr/>
        </p:nvSpPr>
        <p:spPr>
          <a:xfrm>
            <a:off x="9718000" y="6166842"/>
            <a:ext cx="2811661" cy="351472"/>
          </a:xfrm>
          <a:prstGeom prst="rect">
            <a:avLst/>
          </a:prstGeom>
          <a:noFill/>
          <a:ln/>
        </p:spPr>
        <p:txBody>
          <a:bodyPr wrap="none" lIns="0" tIns="0" rIns="0" bIns="0" rtlCol="0" anchor="t"/>
          <a:lstStyle/>
          <a:p>
            <a:pPr algn="l" indent="0" marL="0">
              <a:lnSpc>
                <a:spcPts val="2750"/>
              </a:lnSpc>
              <a:buNone/>
            </a:pPr>
            <a:r>
              <a:rPr lang="en-US" sz="2200" dirty="0">
                <a:solidFill>
                  <a:srgbClr val="3B3535"/>
                </a:solidFill>
                <a:latin typeface="Alexandria Semi Bold" pitchFamily="34" charset="0"/>
                <a:ea typeface="Alexandria Semi Bold" pitchFamily="34" charset="-122"/>
                <a:cs typeface="Alexandria Semi Bold" pitchFamily="34" charset="-120"/>
              </a:rPr>
              <a:t>Terapia genowa</a:t>
            </a:r>
            <a:endParaRPr lang="en-US" sz="2200" dirty="0"/>
          </a:p>
        </p:txBody>
      </p:sp>
      <p:sp>
        <p:nvSpPr>
          <p:cNvPr id="12" name="Text 7"/>
          <p:cNvSpPr/>
          <p:nvPr/>
        </p:nvSpPr>
        <p:spPr>
          <a:xfrm>
            <a:off x="9718000" y="6646426"/>
            <a:ext cx="4164568" cy="683895"/>
          </a:xfrm>
          <a:prstGeom prst="rect">
            <a:avLst/>
          </a:prstGeom>
          <a:noFill/>
          <a:ln/>
        </p:spPr>
        <p:txBody>
          <a:bodyPr wrap="square" lIns="0" tIns="0" rIns="0" bIns="0" rtlCol="0" anchor="t"/>
          <a:lstStyle/>
          <a:p>
            <a:pPr algn="l" indent="0" marL="0">
              <a:lnSpc>
                <a:spcPts val="2650"/>
              </a:lnSpc>
              <a:buNone/>
            </a:pPr>
            <a:r>
              <a:rPr lang="en-US" sz="1650" dirty="0">
                <a:solidFill>
                  <a:srgbClr val="3B3535"/>
                </a:solidFill>
                <a:latin typeface="Sora Light" pitchFamily="34" charset="0"/>
                <a:ea typeface="Sora Light" pitchFamily="34" charset="-122"/>
                <a:cs typeface="Sora Light" pitchFamily="34" charset="-120"/>
              </a:rPr>
              <a:t>Zmiana genów odpowiedzialnych za cukrzycę.</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486400" cy="8229600"/>
          </a:xfrm>
          <a:prstGeom prst="rect">
            <a:avLst/>
          </a:prstGeom>
        </p:spPr>
      </p:pic>
      <p:sp>
        <p:nvSpPr>
          <p:cNvPr id="3" name="Text 0"/>
          <p:cNvSpPr/>
          <p:nvPr/>
        </p:nvSpPr>
        <p:spPr>
          <a:xfrm>
            <a:off x="6178629" y="862251"/>
            <a:ext cx="6171248" cy="650677"/>
          </a:xfrm>
          <a:prstGeom prst="rect">
            <a:avLst/>
          </a:prstGeom>
          <a:noFill/>
          <a:ln/>
        </p:spPr>
        <p:txBody>
          <a:bodyPr wrap="none" lIns="0" tIns="0" rIns="0" bIns="0" rtlCol="0" anchor="t"/>
          <a:lstStyle/>
          <a:p>
            <a:pPr indent="0" marL="0">
              <a:lnSpc>
                <a:spcPts val="5100"/>
              </a:lnSpc>
              <a:buNone/>
            </a:pPr>
            <a:r>
              <a:rPr lang="en-US" sz="4050" dirty="0">
                <a:solidFill>
                  <a:srgbClr val="1F1E1E"/>
                </a:solidFill>
                <a:latin typeface="Alexandria Semi Bold" pitchFamily="34" charset="0"/>
                <a:ea typeface="Alexandria Semi Bold" pitchFamily="34" charset="-122"/>
                <a:cs typeface="Alexandria Semi Bold" pitchFamily="34" charset="-120"/>
              </a:rPr>
              <a:t>Zapobieganie Cukrzycy</a:t>
            </a:r>
            <a:endParaRPr lang="en-US" sz="4050" dirty="0"/>
          </a:p>
        </p:txBody>
      </p:sp>
      <p:sp>
        <p:nvSpPr>
          <p:cNvPr id="4" name="Text 1"/>
          <p:cNvSpPr/>
          <p:nvPr/>
        </p:nvSpPr>
        <p:spPr>
          <a:xfrm>
            <a:off x="6178629" y="1809512"/>
            <a:ext cx="7759541" cy="1898094"/>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Chociaż nie można zapobiec cukrzycy typu 1, zdrowy styl życia może pomóc w zmniejszeniu ryzyka rozwoju cukrzycy typu 2. Utrzymuj zdrową wagę, regularnie ćwicz, stosuj dietę bogatą w owoce, warzywa i produkty pełnoziarniste. Ogranicz spożycie tłuszczów nasyconych, cukru i soli. Regularnie kontroluj poziom glukozy we krwi, szczególnie jeśli masz czynniki ryzyka, takie jak rodzinna historia cukrzycy lub nadwaga.</a:t>
            </a:r>
            <a:endParaRPr lang="en-US" sz="1550" dirty="0"/>
          </a:p>
        </p:txBody>
      </p:sp>
      <p:sp>
        <p:nvSpPr>
          <p:cNvPr id="5" name="Shape 2"/>
          <p:cNvSpPr/>
          <p:nvPr/>
        </p:nvSpPr>
        <p:spPr>
          <a:xfrm>
            <a:off x="6178629" y="4152424"/>
            <a:ext cx="444937" cy="444937"/>
          </a:xfrm>
          <a:prstGeom prst="roundRect">
            <a:avLst>
              <a:gd name="adj" fmla="val 18671"/>
            </a:avLst>
          </a:prstGeom>
          <a:solidFill>
            <a:srgbClr val="D5DCF6"/>
          </a:solidFill>
          <a:ln w="7620">
            <a:solidFill>
              <a:srgbClr val="BBC2DC"/>
            </a:solidFill>
            <a:prstDash val="solid"/>
          </a:ln>
        </p:spPr>
      </p:sp>
      <p:sp>
        <p:nvSpPr>
          <p:cNvPr id="6" name="Text 3"/>
          <p:cNvSpPr/>
          <p:nvPr/>
        </p:nvSpPr>
        <p:spPr>
          <a:xfrm>
            <a:off x="6339721" y="4218742"/>
            <a:ext cx="122753" cy="312301"/>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1</a:t>
            </a:r>
            <a:endParaRPr lang="en-US" sz="2450" dirty="0"/>
          </a:p>
        </p:txBody>
      </p:sp>
      <p:sp>
        <p:nvSpPr>
          <p:cNvPr id="7" name="Text 4"/>
          <p:cNvSpPr/>
          <p:nvPr/>
        </p:nvSpPr>
        <p:spPr>
          <a:xfrm>
            <a:off x="6821329" y="4152424"/>
            <a:ext cx="3138249" cy="650558"/>
          </a:xfrm>
          <a:prstGeom prst="rect">
            <a:avLst/>
          </a:prstGeom>
          <a:noFill/>
          <a:ln/>
        </p:spPr>
        <p:txBody>
          <a:bodyPr wrap="square" lIns="0" tIns="0" rIns="0" bIns="0" rtlCol="0" anchor="t"/>
          <a:lstStyle/>
          <a:p>
            <a:pPr indent="0" marL="0">
              <a:lnSpc>
                <a:spcPts val="2550"/>
              </a:lnSpc>
              <a:buNone/>
            </a:pPr>
            <a:r>
              <a:rPr lang="en-US" sz="2000" dirty="0">
                <a:solidFill>
                  <a:srgbClr val="3B3535"/>
                </a:solidFill>
                <a:latin typeface="Alexandria Semi Bold" pitchFamily="34" charset="0"/>
                <a:ea typeface="Alexandria Semi Bold" pitchFamily="34" charset="-122"/>
                <a:cs typeface="Alexandria Semi Bold" pitchFamily="34" charset="-120"/>
              </a:rPr>
              <a:t>Utrzymanie zdrowej wagi</a:t>
            </a:r>
            <a:endParaRPr lang="en-US" sz="2000" dirty="0"/>
          </a:p>
        </p:txBody>
      </p:sp>
      <p:sp>
        <p:nvSpPr>
          <p:cNvPr id="8" name="Text 5"/>
          <p:cNvSpPr/>
          <p:nvPr/>
        </p:nvSpPr>
        <p:spPr>
          <a:xfrm>
            <a:off x="6821329" y="4921568"/>
            <a:ext cx="3138249" cy="632698"/>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Kontroluj wagę poprzez zdrową dietę i ćwiczenia.</a:t>
            </a:r>
            <a:endParaRPr lang="en-US" sz="1550" dirty="0"/>
          </a:p>
        </p:txBody>
      </p:sp>
      <p:sp>
        <p:nvSpPr>
          <p:cNvPr id="9" name="Shape 6"/>
          <p:cNvSpPr/>
          <p:nvPr/>
        </p:nvSpPr>
        <p:spPr>
          <a:xfrm>
            <a:off x="10157341" y="4152424"/>
            <a:ext cx="444937" cy="444937"/>
          </a:xfrm>
          <a:prstGeom prst="roundRect">
            <a:avLst>
              <a:gd name="adj" fmla="val 18671"/>
            </a:avLst>
          </a:prstGeom>
          <a:solidFill>
            <a:srgbClr val="D5DCF6"/>
          </a:solidFill>
          <a:ln w="7620">
            <a:solidFill>
              <a:srgbClr val="BBC2DC"/>
            </a:solidFill>
            <a:prstDash val="solid"/>
          </a:ln>
        </p:spPr>
      </p:sp>
      <p:sp>
        <p:nvSpPr>
          <p:cNvPr id="10" name="Text 7"/>
          <p:cNvSpPr/>
          <p:nvPr/>
        </p:nvSpPr>
        <p:spPr>
          <a:xfrm>
            <a:off x="10286524" y="4218742"/>
            <a:ext cx="186452" cy="312301"/>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2</a:t>
            </a:r>
            <a:endParaRPr lang="en-US" sz="2450" dirty="0"/>
          </a:p>
        </p:txBody>
      </p:sp>
      <p:sp>
        <p:nvSpPr>
          <p:cNvPr id="11" name="Text 8"/>
          <p:cNvSpPr/>
          <p:nvPr/>
        </p:nvSpPr>
        <p:spPr>
          <a:xfrm>
            <a:off x="10800040" y="4152424"/>
            <a:ext cx="2744153" cy="325279"/>
          </a:xfrm>
          <a:prstGeom prst="rect">
            <a:avLst/>
          </a:prstGeom>
          <a:noFill/>
          <a:ln/>
        </p:spPr>
        <p:txBody>
          <a:bodyPr wrap="none" lIns="0" tIns="0" rIns="0" bIns="0" rtlCol="0" anchor="t"/>
          <a:lstStyle/>
          <a:p>
            <a:pPr indent="0" marL="0">
              <a:lnSpc>
                <a:spcPts val="2550"/>
              </a:lnSpc>
              <a:buNone/>
            </a:pPr>
            <a:r>
              <a:rPr lang="en-US" sz="2000" dirty="0">
                <a:solidFill>
                  <a:srgbClr val="3B3535"/>
                </a:solidFill>
                <a:latin typeface="Alexandria Semi Bold" pitchFamily="34" charset="0"/>
                <a:ea typeface="Alexandria Semi Bold" pitchFamily="34" charset="-122"/>
                <a:cs typeface="Alexandria Semi Bold" pitchFamily="34" charset="-120"/>
              </a:rPr>
              <a:t>Regularne ćwiczenia</a:t>
            </a:r>
            <a:endParaRPr lang="en-US" sz="2000" dirty="0"/>
          </a:p>
        </p:txBody>
      </p:sp>
      <p:sp>
        <p:nvSpPr>
          <p:cNvPr id="12" name="Text 9"/>
          <p:cNvSpPr/>
          <p:nvPr/>
        </p:nvSpPr>
        <p:spPr>
          <a:xfrm>
            <a:off x="10800040" y="4596289"/>
            <a:ext cx="3138249" cy="632698"/>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Minimum 30 minut dziennie większości dni w tygodniu.</a:t>
            </a:r>
            <a:endParaRPr lang="en-US" sz="1550" dirty="0"/>
          </a:p>
        </p:txBody>
      </p:sp>
      <p:sp>
        <p:nvSpPr>
          <p:cNvPr id="13" name="Shape 10"/>
          <p:cNvSpPr/>
          <p:nvPr/>
        </p:nvSpPr>
        <p:spPr>
          <a:xfrm>
            <a:off x="6178629" y="5974437"/>
            <a:ext cx="444937" cy="444937"/>
          </a:xfrm>
          <a:prstGeom prst="roundRect">
            <a:avLst>
              <a:gd name="adj" fmla="val 18671"/>
            </a:avLst>
          </a:prstGeom>
          <a:solidFill>
            <a:srgbClr val="D5DCF6"/>
          </a:solidFill>
          <a:ln w="7620">
            <a:solidFill>
              <a:srgbClr val="BBC2DC"/>
            </a:solidFill>
            <a:prstDash val="solid"/>
          </a:ln>
        </p:spPr>
      </p:sp>
      <p:sp>
        <p:nvSpPr>
          <p:cNvPr id="14" name="Text 11"/>
          <p:cNvSpPr/>
          <p:nvPr/>
        </p:nvSpPr>
        <p:spPr>
          <a:xfrm>
            <a:off x="6307693" y="6040755"/>
            <a:ext cx="186690" cy="312301"/>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3</a:t>
            </a:r>
            <a:endParaRPr lang="en-US" sz="2450" dirty="0"/>
          </a:p>
        </p:txBody>
      </p:sp>
      <p:sp>
        <p:nvSpPr>
          <p:cNvPr id="15" name="Text 12"/>
          <p:cNvSpPr/>
          <p:nvPr/>
        </p:nvSpPr>
        <p:spPr>
          <a:xfrm>
            <a:off x="6821329" y="5974437"/>
            <a:ext cx="2602587" cy="325279"/>
          </a:xfrm>
          <a:prstGeom prst="rect">
            <a:avLst/>
          </a:prstGeom>
          <a:noFill/>
          <a:ln/>
        </p:spPr>
        <p:txBody>
          <a:bodyPr wrap="none" lIns="0" tIns="0" rIns="0" bIns="0" rtlCol="0" anchor="t"/>
          <a:lstStyle/>
          <a:p>
            <a:pPr indent="0" marL="0">
              <a:lnSpc>
                <a:spcPts val="2550"/>
              </a:lnSpc>
              <a:buNone/>
            </a:pPr>
            <a:r>
              <a:rPr lang="en-US" sz="2000" dirty="0">
                <a:solidFill>
                  <a:srgbClr val="3B3535"/>
                </a:solidFill>
                <a:latin typeface="Alexandria Semi Bold" pitchFamily="34" charset="0"/>
                <a:ea typeface="Alexandria Semi Bold" pitchFamily="34" charset="-122"/>
                <a:cs typeface="Alexandria Semi Bold" pitchFamily="34" charset="-120"/>
              </a:rPr>
              <a:t>Zdrowa dieta</a:t>
            </a:r>
            <a:endParaRPr lang="en-US" sz="2000" dirty="0"/>
          </a:p>
        </p:txBody>
      </p:sp>
      <p:sp>
        <p:nvSpPr>
          <p:cNvPr id="16" name="Text 13"/>
          <p:cNvSpPr/>
          <p:nvPr/>
        </p:nvSpPr>
        <p:spPr>
          <a:xfrm>
            <a:off x="6821329" y="6418302"/>
            <a:ext cx="3138249" cy="632698"/>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Bogata w owoce, warzywa i produkty pełnoziarniste.</a:t>
            </a:r>
            <a:endParaRPr lang="en-US" sz="1550" dirty="0"/>
          </a:p>
        </p:txBody>
      </p:sp>
      <p:sp>
        <p:nvSpPr>
          <p:cNvPr id="17" name="Shape 14"/>
          <p:cNvSpPr/>
          <p:nvPr/>
        </p:nvSpPr>
        <p:spPr>
          <a:xfrm>
            <a:off x="10157341" y="5974437"/>
            <a:ext cx="444937" cy="444937"/>
          </a:xfrm>
          <a:prstGeom prst="roundRect">
            <a:avLst>
              <a:gd name="adj" fmla="val 18671"/>
            </a:avLst>
          </a:prstGeom>
          <a:solidFill>
            <a:srgbClr val="D5DCF6"/>
          </a:solidFill>
          <a:ln w="7620">
            <a:solidFill>
              <a:srgbClr val="BBC2DC"/>
            </a:solidFill>
            <a:prstDash val="solid"/>
          </a:ln>
        </p:spPr>
      </p:sp>
      <p:sp>
        <p:nvSpPr>
          <p:cNvPr id="18" name="Text 15"/>
          <p:cNvSpPr/>
          <p:nvPr/>
        </p:nvSpPr>
        <p:spPr>
          <a:xfrm>
            <a:off x="10285571" y="6040755"/>
            <a:ext cx="188357" cy="312301"/>
          </a:xfrm>
          <a:prstGeom prst="rect">
            <a:avLst/>
          </a:prstGeom>
          <a:noFill/>
          <a:ln/>
        </p:spPr>
        <p:txBody>
          <a:bodyPr wrap="none" lIns="0" tIns="0" rIns="0" bIns="0" rtlCol="0" anchor="t"/>
          <a:lstStyle/>
          <a:p>
            <a:pPr algn="ctr" indent="0" marL="0">
              <a:lnSpc>
                <a:spcPts val="2450"/>
              </a:lnSpc>
              <a:buNone/>
            </a:pPr>
            <a:r>
              <a:rPr lang="en-US" sz="2450" dirty="0">
                <a:solidFill>
                  <a:srgbClr val="3B3535"/>
                </a:solidFill>
                <a:latin typeface="Alexandria Semi Bold" pitchFamily="34" charset="0"/>
                <a:ea typeface="Alexandria Semi Bold" pitchFamily="34" charset="-122"/>
                <a:cs typeface="Alexandria Semi Bold" pitchFamily="34" charset="-120"/>
              </a:rPr>
              <a:t>4</a:t>
            </a:r>
            <a:endParaRPr lang="en-US" sz="2450" dirty="0"/>
          </a:p>
        </p:txBody>
      </p:sp>
      <p:sp>
        <p:nvSpPr>
          <p:cNvPr id="19" name="Text 16"/>
          <p:cNvSpPr/>
          <p:nvPr/>
        </p:nvSpPr>
        <p:spPr>
          <a:xfrm>
            <a:off x="10800040" y="5974437"/>
            <a:ext cx="2602587" cy="325279"/>
          </a:xfrm>
          <a:prstGeom prst="rect">
            <a:avLst/>
          </a:prstGeom>
          <a:noFill/>
          <a:ln/>
        </p:spPr>
        <p:txBody>
          <a:bodyPr wrap="none" lIns="0" tIns="0" rIns="0" bIns="0" rtlCol="0" anchor="t"/>
          <a:lstStyle/>
          <a:p>
            <a:pPr indent="0" marL="0">
              <a:lnSpc>
                <a:spcPts val="2550"/>
              </a:lnSpc>
              <a:buNone/>
            </a:pPr>
            <a:r>
              <a:rPr lang="en-US" sz="2000" dirty="0">
                <a:solidFill>
                  <a:srgbClr val="3B3535"/>
                </a:solidFill>
                <a:latin typeface="Alexandria Semi Bold" pitchFamily="34" charset="0"/>
                <a:ea typeface="Alexandria Semi Bold" pitchFamily="34" charset="-122"/>
                <a:cs typeface="Alexandria Semi Bold" pitchFamily="34" charset="-120"/>
              </a:rPr>
              <a:t>Regularne badania</a:t>
            </a:r>
            <a:endParaRPr lang="en-US" sz="2000" dirty="0"/>
          </a:p>
        </p:txBody>
      </p:sp>
      <p:sp>
        <p:nvSpPr>
          <p:cNvPr id="20" name="Text 17"/>
          <p:cNvSpPr/>
          <p:nvPr/>
        </p:nvSpPr>
        <p:spPr>
          <a:xfrm>
            <a:off x="10800040" y="6418302"/>
            <a:ext cx="3138249" cy="949047"/>
          </a:xfrm>
          <a:prstGeom prst="rect">
            <a:avLst/>
          </a:prstGeom>
          <a:noFill/>
          <a:ln/>
        </p:spPr>
        <p:txBody>
          <a:bodyPr wrap="square" lIns="0" tIns="0" rIns="0" bIns="0" rtlCol="0" anchor="t"/>
          <a:lstStyle/>
          <a:p>
            <a:pPr indent="0" marL="0">
              <a:lnSpc>
                <a:spcPts val="2450"/>
              </a:lnSpc>
              <a:buNone/>
            </a:pPr>
            <a:r>
              <a:rPr lang="en-US" sz="1550" dirty="0">
                <a:solidFill>
                  <a:srgbClr val="3B3535"/>
                </a:solidFill>
                <a:latin typeface="Sora Light" pitchFamily="34" charset="0"/>
                <a:ea typeface="Sora Light" pitchFamily="34" charset="-122"/>
                <a:cs typeface="Sora Light" pitchFamily="34" charset="-120"/>
              </a:rPr>
              <a:t>Kontroluj poziom glukozy we krwi, szczególnie jeśli masz czynniki ryzyka.</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2024-11-11T21:02:55Z</dcterms:created>
  <dcterms:modified xsi:type="dcterms:W3CDTF">2024-11-11T21:02:55Z</dcterms:modified>
</cp:coreProperties>
</file>